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21" r:id="rId3"/>
    <p:sldId id="273" r:id="rId4"/>
    <p:sldId id="257" r:id="rId5"/>
    <p:sldId id="323" r:id="rId6"/>
    <p:sldId id="325" r:id="rId7"/>
    <p:sldId id="326" r:id="rId8"/>
    <p:sldId id="327" r:id="rId9"/>
    <p:sldId id="328" r:id="rId10"/>
    <p:sldId id="329" r:id="rId11"/>
    <p:sldId id="331" r:id="rId12"/>
    <p:sldId id="332" r:id="rId13"/>
    <p:sldId id="333" r:id="rId14"/>
    <p:sldId id="334" r:id="rId15"/>
    <p:sldId id="335" r:id="rId16"/>
    <p:sldId id="336" r:id="rId17"/>
    <p:sldId id="360" r:id="rId18"/>
    <p:sldId id="337" r:id="rId19"/>
    <p:sldId id="338" r:id="rId20"/>
    <p:sldId id="339" r:id="rId21"/>
    <p:sldId id="340" r:id="rId22"/>
    <p:sldId id="341" r:id="rId23"/>
    <p:sldId id="342" r:id="rId24"/>
    <p:sldId id="361"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278" r:id="rId38"/>
    <p:sldId id="356" r:id="rId39"/>
    <p:sldId id="359" r:id="rId40"/>
  </p:sldIdLst>
  <p:sldSz cx="9906000" cy="6858000" type="A4"/>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p:cViewPr varScale="1">
        <p:scale>
          <a:sx n="115" d="100"/>
          <a:sy n="115" d="100"/>
        </p:scale>
        <p:origin x="108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389403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129899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412594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349669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348987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378819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184518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129274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348310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180362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97A8B6-31AE-4459-8BB6-9DDA77FC03C5}" type="datetimeFigureOut">
              <a:rPr lang="es-PE" smtClean="0"/>
              <a:t>20/07/2017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09361C2-8667-4545-9657-C577CBAC3A17}" type="slidenum">
              <a:rPr lang="es-PE" smtClean="0"/>
              <a:t>‹Nº›</a:t>
            </a:fld>
            <a:endParaRPr lang="es-PE"/>
          </a:p>
        </p:txBody>
      </p:sp>
    </p:spTree>
    <p:extLst>
      <p:ext uri="{BB962C8B-B14F-4D97-AF65-F5344CB8AC3E}">
        <p14:creationId xmlns:p14="http://schemas.microsoft.com/office/powerpoint/2010/main" val="275148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7A8B6-31AE-4459-8BB6-9DDA77FC03C5}" type="datetimeFigureOut">
              <a:rPr lang="es-PE" smtClean="0"/>
              <a:t>20/07/2017</a:t>
            </a:fld>
            <a:endParaRPr lang="es-PE"/>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361C2-8667-4545-9657-C577CBAC3A17}" type="slidenum">
              <a:rPr lang="es-PE" smtClean="0"/>
              <a:t>‹Nº›</a:t>
            </a:fld>
            <a:endParaRPr lang="es-PE"/>
          </a:p>
        </p:txBody>
      </p:sp>
    </p:spTree>
    <p:extLst>
      <p:ext uri="{BB962C8B-B14F-4D97-AF65-F5344CB8AC3E}">
        <p14:creationId xmlns:p14="http://schemas.microsoft.com/office/powerpoint/2010/main" val="371899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Marcador de contenido 5"/>
          <p:cNvSpPr>
            <a:spLocks noGrp="1"/>
          </p:cNvSpPr>
          <p:nvPr>
            <p:ph idx="1"/>
          </p:nvPr>
        </p:nvSpPr>
        <p:spPr/>
        <p:txBody>
          <a:bodyPr/>
          <a:lstStyle/>
          <a:p>
            <a:pPr marL="0" indent="0" algn="ctr">
              <a:buNone/>
            </a:pPr>
            <a:r>
              <a:rPr lang="es-ES" sz="3600" b="1" i="1" dirty="0">
                <a:latin typeface="GothamMedium"/>
              </a:rPr>
              <a:t>Viabilidad de la aplicación de un Examen Único Nacional para el pregrado</a:t>
            </a:r>
          </a:p>
          <a:p>
            <a:pPr marL="0" indent="0">
              <a:buNone/>
            </a:pPr>
            <a:endParaRPr lang="es-ES" i="1" dirty="0">
              <a:latin typeface="GothamMedium"/>
            </a:endParaRPr>
          </a:p>
          <a:p>
            <a:pPr marL="0" indent="0">
              <a:buNone/>
            </a:pPr>
            <a:r>
              <a:rPr lang="es-ES" sz="2400" b="1" i="1" dirty="0">
                <a:latin typeface="GothamMedium"/>
              </a:rPr>
              <a:t>Jerry Espinoza Salvatierra</a:t>
            </a:r>
          </a:p>
          <a:p>
            <a:pPr marL="0" indent="0">
              <a:buNone/>
            </a:pPr>
            <a:r>
              <a:rPr lang="es-ES" sz="2400" i="1" dirty="0">
                <a:latin typeface="GothamMedium"/>
              </a:rPr>
              <a:t>Director de Supervisión</a:t>
            </a:r>
          </a:p>
          <a:p>
            <a:pPr marL="0" indent="0">
              <a:buNone/>
            </a:pPr>
            <a:r>
              <a:rPr lang="es-ES" sz="2400" i="1" dirty="0">
                <a:latin typeface="GothamMedium"/>
              </a:rPr>
              <a:t>Superintendencia Nacional de Educación Superior Universitaria - </a:t>
            </a:r>
            <a:r>
              <a:rPr lang="es-ES" sz="2400" i="1" dirty="0" err="1">
                <a:latin typeface="GothamMedium"/>
              </a:rPr>
              <a:t>Sunedu</a:t>
            </a:r>
            <a:endParaRPr lang="es-ES" sz="2400" i="1" dirty="0"/>
          </a:p>
          <a:p>
            <a:pPr marL="0" indent="0">
              <a:buNone/>
            </a:pPr>
            <a:endParaRPr lang="es-ES" dirty="0"/>
          </a:p>
        </p:txBody>
      </p:sp>
    </p:spTree>
    <p:extLst>
      <p:ext uri="{BB962C8B-B14F-4D97-AF65-F5344CB8AC3E}">
        <p14:creationId xmlns:p14="http://schemas.microsoft.com/office/powerpoint/2010/main" val="31328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Equidad - Masificación</a:t>
            </a:r>
          </a:p>
        </p:txBody>
      </p:sp>
      <p:sp>
        <p:nvSpPr>
          <p:cNvPr id="3" name="Marcador de contenido 2"/>
          <p:cNvSpPr>
            <a:spLocks noGrp="1"/>
          </p:cNvSpPr>
          <p:nvPr>
            <p:ph idx="1"/>
          </p:nvPr>
        </p:nvSpPr>
        <p:spPr/>
        <p:txBody>
          <a:bodyPr>
            <a:normAutofit lnSpcReduction="10000"/>
          </a:bodyPr>
          <a:lstStyle/>
          <a:p>
            <a:pPr marL="0" indent="0" algn="just">
              <a:buNone/>
            </a:pPr>
            <a:r>
              <a:rPr lang="es-PE" i="1" dirty="0"/>
              <a:t>“(…) los sistemas de educación superior son equitativos si sus instituciones contribuyen a </a:t>
            </a:r>
            <a:r>
              <a:rPr lang="es-PE" i="1" dirty="0">
                <a:solidFill>
                  <a:srgbClr val="FF0000"/>
                </a:solidFill>
              </a:rPr>
              <a:t>igualar la formación de los sujetos</a:t>
            </a:r>
            <a:r>
              <a:rPr lang="es-PE" i="1" dirty="0"/>
              <a:t>, garantizando los aprendizajes y la titulación oportuna de los grupos más vulnerables de la población, mediante acciones que compensen las </a:t>
            </a:r>
            <a:r>
              <a:rPr lang="es-PE" i="1" dirty="0">
                <a:solidFill>
                  <a:srgbClr val="FF0000"/>
                </a:solidFill>
              </a:rPr>
              <a:t>desventajas acumuladas en trayectorias educativas diferenciadas</a:t>
            </a:r>
            <a:r>
              <a:rPr lang="es-PE" dirty="0"/>
              <a:t>”. (</a:t>
            </a:r>
            <a:r>
              <a:rPr lang="es-PE" dirty="0" err="1"/>
              <a:t>Rezabal</a:t>
            </a:r>
            <a:r>
              <a:rPr lang="es-PE" dirty="0"/>
              <a:t>, 2008: 15)</a:t>
            </a:r>
          </a:p>
          <a:p>
            <a:pPr marL="0" indent="0">
              <a:buNone/>
            </a:pPr>
            <a:r>
              <a:rPr lang="es-PE" sz="2200" dirty="0" err="1"/>
              <a:t>Rezabal</a:t>
            </a:r>
            <a:r>
              <a:rPr lang="es-PE" sz="2200" dirty="0"/>
              <a:t>, J. (2008). Políticas de inclusión social a la educación superior en Argentina, Chile y Perú. En Revista </a:t>
            </a:r>
            <a:r>
              <a:rPr lang="es-PE" sz="2200" dirty="0" err="1"/>
              <a:t>Flacso</a:t>
            </a:r>
            <a:r>
              <a:rPr lang="es-PE" sz="2200" dirty="0"/>
              <a:t> Argentina.</a:t>
            </a:r>
            <a:endParaRPr lang="es-ES" sz="2200" dirty="0"/>
          </a:p>
          <a:p>
            <a:pPr marL="0" indent="0">
              <a:buNone/>
            </a:pPr>
            <a:endParaRPr lang="es-ES" dirty="0"/>
          </a:p>
        </p:txBody>
      </p:sp>
    </p:spTree>
    <p:extLst>
      <p:ext uri="{BB962C8B-B14F-4D97-AF65-F5344CB8AC3E}">
        <p14:creationId xmlns:p14="http://schemas.microsoft.com/office/powerpoint/2010/main" val="166963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48744" y="1772816"/>
            <a:ext cx="4320480" cy="2736304"/>
          </a:xfrm>
          <a:prstGeom prst="rect">
            <a:avLst/>
          </a:prstGeom>
        </p:spPr>
      </p:pic>
    </p:spTree>
    <p:extLst>
      <p:ext uri="{BB962C8B-B14F-4D97-AF65-F5344CB8AC3E}">
        <p14:creationId xmlns:p14="http://schemas.microsoft.com/office/powerpoint/2010/main" val="184271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95300" y="260648"/>
            <a:ext cx="4376870" cy="936105"/>
          </a:xfrm>
        </p:spPr>
        <p:txBody>
          <a:bodyPr>
            <a:noAutofit/>
          </a:bodyPr>
          <a:lstStyle/>
          <a:p>
            <a:r>
              <a:rPr lang="es-ES" sz="2800" dirty="0"/>
              <a:t>El derecho a la educación superior</a:t>
            </a:r>
          </a:p>
        </p:txBody>
      </p:sp>
      <p:pic>
        <p:nvPicPr>
          <p:cNvPr id="7" name="Marcador de contenido 6"/>
          <p:cNvPicPr>
            <a:picLocks noGrp="1" noChangeAspect="1"/>
          </p:cNvPicPr>
          <p:nvPr>
            <p:ph sz="half" idx="2"/>
          </p:nvPr>
        </p:nvPicPr>
        <p:blipFill>
          <a:blip r:embed="rId3"/>
          <a:stretch>
            <a:fillRect/>
          </a:stretch>
        </p:blipFill>
        <p:spPr>
          <a:xfrm rot="20345809">
            <a:off x="848544" y="1650391"/>
            <a:ext cx="2615411" cy="1658256"/>
          </a:xfrm>
          <a:prstGeom prst="rect">
            <a:avLst/>
          </a:prstGeom>
        </p:spPr>
      </p:pic>
      <p:sp>
        <p:nvSpPr>
          <p:cNvPr id="6" name="Marcador de contenido 5"/>
          <p:cNvSpPr>
            <a:spLocks noGrp="1"/>
          </p:cNvSpPr>
          <p:nvPr>
            <p:ph sz="quarter" idx="4"/>
          </p:nvPr>
        </p:nvSpPr>
        <p:spPr>
          <a:xfrm>
            <a:off x="5032111" y="548680"/>
            <a:ext cx="4378590" cy="5577483"/>
          </a:xfrm>
        </p:spPr>
        <p:txBody>
          <a:bodyPr>
            <a:normAutofit/>
          </a:bodyPr>
          <a:lstStyle/>
          <a:p>
            <a:pPr marL="0" indent="0" fontAlgn="base">
              <a:buNone/>
            </a:pPr>
            <a:endParaRPr lang="es-PE" b="1" dirty="0" smtClean="0"/>
          </a:p>
          <a:p>
            <a:pPr marL="0" indent="0" algn="just" fontAlgn="base">
              <a:buNone/>
            </a:pPr>
            <a:r>
              <a:rPr lang="es-PE" i="1" dirty="0" smtClean="0"/>
              <a:t>1</a:t>
            </a:r>
            <a:r>
              <a:rPr lang="es-PE" i="1" dirty="0"/>
              <a:t>. </a:t>
            </a:r>
            <a:r>
              <a:rPr lang="es-PE" i="1" dirty="0">
                <a:solidFill>
                  <a:srgbClr val="FF0000"/>
                </a:solidFill>
              </a:rPr>
              <a:t>Toda persona tiene derecho a la educación</a:t>
            </a:r>
            <a:r>
              <a:rPr lang="es-PE" i="1" dirty="0"/>
              <a:t>. (…) La instrucción técnica y profesional habrá de ser generalizada; </a:t>
            </a:r>
            <a:r>
              <a:rPr lang="es-PE" i="1" dirty="0">
                <a:solidFill>
                  <a:srgbClr val="FF0000"/>
                </a:solidFill>
              </a:rPr>
              <a:t>el acceso a los estudios superiores será igual para todos, en función de los méritos respectivos.</a:t>
            </a:r>
            <a:r>
              <a:rPr lang="es-PE" dirty="0"/>
              <a:t> </a:t>
            </a:r>
            <a:endParaRPr lang="es-PE" i="1" dirty="0">
              <a:solidFill>
                <a:srgbClr val="FF0000"/>
              </a:solidFill>
            </a:endParaRPr>
          </a:p>
          <a:p>
            <a:pPr marL="0" indent="0">
              <a:buNone/>
            </a:pPr>
            <a:endParaRPr lang="es-PE" sz="1800" dirty="0"/>
          </a:p>
          <a:p>
            <a:pPr marL="0" indent="0">
              <a:buNone/>
            </a:pPr>
            <a:r>
              <a:rPr lang="es-PE" sz="1800" dirty="0"/>
              <a:t>Declaración Universal de Derechos Humanos (1948</a:t>
            </a:r>
            <a:r>
              <a:rPr lang="es-PE" sz="1800" dirty="0" smtClean="0"/>
              <a:t>).  Artículo 26.</a:t>
            </a:r>
            <a:endParaRPr lang="es-PE" sz="1800" dirty="0"/>
          </a:p>
          <a:p>
            <a:endParaRPr lang="es-ES" dirty="0"/>
          </a:p>
        </p:txBody>
      </p:sp>
      <p:pic>
        <p:nvPicPr>
          <p:cNvPr id="8" name="Imagen 7"/>
          <p:cNvPicPr>
            <a:picLocks noChangeAspect="1"/>
          </p:cNvPicPr>
          <p:nvPr/>
        </p:nvPicPr>
        <p:blipFill>
          <a:blip r:embed="rId4"/>
          <a:stretch>
            <a:fillRect/>
          </a:stretch>
        </p:blipFill>
        <p:spPr>
          <a:xfrm>
            <a:off x="1280592" y="4005064"/>
            <a:ext cx="2974760" cy="1944215"/>
          </a:xfrm>
          <a:prstGeom prst="rect">
            <a:avLst/>
          </a:prstGeom>
        </p:spPr>
      </p:pic>
    </p:spTree>
    <p:extLst>
      <p:ext uri="{BB962C8B-B14F-4D97-AF65-F5344CB8AC3E}">
        <p14:creationId xmlns:p14="http://schemas.microsoft.com/office/powerpoint/2010/main" val="66325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620689"/>
            <a:ext cx="4746625" cy="5505476"/>
          </a:xfrm>
        </p:spPr>
        <p:txBody>
          <a:bodyPr>
            <a:normAutofit fontScale="85000" lnSpcReduction="10000"/>
          </a:bodyPr>
          <a:lstStyle/>
          <a:p>
            <a:pPr marL="0" indent="0" algn="just">
              <a:buNone/>
            </a:pPr>
            <a:r>
              <a:rPr lang="es-PE" i="1" dirty="0"/>
              <a:t>2. Los Estados Partes en el presente Pacto reconocen que, con objeto de lograr el pleno ejercicio de este derecho (a la educación):</a:t>
            </a:r>
          </a:p>
          <a:p>
            <a:pPr marL="0" indent="0" algn="just">
              <a:buNone/>
            </a:pPr>
            <a:endParaRPr lang="es-PE" i="1" dirty="0"/>
          </a:p>
          <a:p>
            <a:pPr marL="0" indent="0" algn="just">
              <a:buNone/>
            </a:pPr>
            <a:r>
              <a:rPr lang="es-PE" i="1" dirty="0"/>
              <a:t>c) </a:t>
            </a:r>
            <a:r>
              <a:rPr lang="es-PE" i="1" dirty="0">
                <a:solidFill>
                  <a:srgbClr val="FF0000"/>
                </a:solidFill>
              </a:rPr>
              <a:t>La enseñanza superior debe hacerse igualmente accesible a todos, sobre la base de la capacidad de cada uno</a:t>
            </a:r>
            <a:r>
              <a:rPr lang="es-PE" i="1" dirty="0"/>
              <a:t>, por cuantos medios sean apropiados, y en particular por la implantación progresiva de la enseñanza gratuita;</a:t>
            </a:r>
          </a:p>
          <a:p>
            <a:pPr marL="0" indent="0">
              <a:buNone/>
            </a:pPr>
            <a:endParaRPr lang="es-PE" dirty="0"/>
          </a:p>
          <a:p>
            <a:pPr marL="0" indent="0">
              <a:buNone/>
            </a:pPr>
            <a:r>
              <a:rPr lang="es-PE" sz="2400" dirty="0"/>
              <a:t>Pacto Internacional de Derechos Económicos, Sociales y Culturales</a:t>
            </a:r>
          </a:p>
          <a:p>
            <a:pPr marL="0" indent="0">
              <a:buNone/>
            </a:pPr>
            <a:endParaRPr lang="es-ES" dirty="0"/>
          </a:p>
        </p:txBody>
      </p:sp>
      <p:pic>
        <p:nvPicPr>
          <p:cNvPr id="5" name="Marcador de contenido 4"/>
          <p:cNvPicPr>
            <a:picLocks noGrp="1" noChangeAspect="1"/>
          </p:cNvPicPr>
          <p:nvPr>
            <p:ph sz="half" idx="2"/>
          </p:nvPr>
        </p:nvPicPr>
        <p:blipFill>
          <a:blip r:embed="rId3"/>
          <a:stretch>
            <a:fillRect/>
          </a:stretch>
        </p:blipFill>
        <p:spPr>
          <a:xfrm rot="1052200">
            <a:off x="6247360" y="1553948"/>
            <a:ext cx="2804403" cy="2810500"/>
          </a:xfrm>
          <a:prstGeom prst="rect">
            <a:avLst/>
          </a:prstGeom>
        </p:spPr>
      </p:pic>
    </p:spTree>
    <p:extLst>
      <p:ext uri="{BB962C8B-B14F-4D97-AF65-F5344CB8AC3E}">
        <p14:creationId xmlns:p14="http://schemas.microsoft.com/office/powerpoint/2010/main" val="370249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Tribunal Constitucional - 2008</a:t>
            </a:r>
            <a:br>
              <a:rPr lang="es-ES" dirty="0"/>
            </a:br>
            <a:endParaRPr lang="es-ES" dirty="0"/>
          </a:p>
        </p:txBody>
      </p:sp>
      <p:sp>
        <p:nvSpPr>
          <p:cNvPr id="3" name="Marcador de contenido 2"/>
          <p:cNvSpPr>
            <a:spLocks noGrp="1"/>
          </p:cNvSpPr>
          <p:nvPr>
            <p:ph idx="1"/>
          </p:nvPr>
        </p:nvSpPr>
        <p:spPr>
          <a:xfrm>
            <a:off x="495300" y="1124745"/>
            <a:ext cx="8915400" cy="5001420"/>
          </a:xfrm>
        </p:spPr>
        <p:txBody>
          <a:bodyPr>
            <a:normAutofit fontScale="70000" lnSpcReduction="20000"/>
          </a:bodyPr>
          <a:lstStyle/>
          <a:p>
            <a:pPr marL="0" indent="0" algn="just">
              <a:buNone/>
            </a:pPr>
            <a:r>
              <a:rPr lang="es-PE" i="1" dirty="0"/>
              <a:t>(…) </a:t>
            </a:r>
            <a:r>
              <a:rPr lang="es-PE" i="1" dirty="0">
                <a:solidFill>
                  <a:srgbClr val="FF0000"/>
                </a:solidFill>
              </a:rPr>
              <a:t>una muy alta tasa de admisión que, lejos de dar cuenta de convenientes niveles de exigibilidad en el examen de ingreso, denotan una muy baja rigurosidad en dicho control, lo que demuestra que el ánimo particular de lucro, en buena medida, prevalece por sobre el interés social de brindar adecuados estándares de calidad educativa universitaria.</a:t>
            </a:r>
            <a:r>
              <a:rPr lang="es-PE" i="1" dirty="0"/>
              <a:t> </a:t>
            </a:r>
          </a:p>
          <a:p>
            <a:pPr marL="0" indent="0" algn="just">
              <a:buNone/>
            </a:pPr>
            <a:endParaRPr lang="es-PE" i="1" dirty="0"/>
          </a:p>
          <a:p>
            <a:pPr marL="0" indent="0" algn="just">
              <a:buNone/>
            </a:pPr>
            <a:r>
              <a:rPr lang="es-PE" i="1" dirty="0"/>
              <a:t>Según el Pacto Internacional de Derechos Económicos, Sociales y Culturales la enseñanza secundaria debe ser generalizada y hacerse accesible a todos, mientras que la enseñanza superior debe hacerse igualmente accesible a todos, </a:t>
            </a:r>
            <a:r>
              <a:rPr lang="es-PE" i="1" dirty="0">
                <a:solidFill>
                  <a:srgbClr val="FF0000"/>
                </a:solidFill>
              </a:rPr>
              <a:t>sobre la base de la capacidad de cada uno (…).</a:t>
            </a:r>
          </a:p>
          <a:p>
            <a:pPr marL="0" indent="0" algn="just">
              <a:buNone/>
            </a:pPr>
            <a:endParaRPr lang="es-PE" i="1" dirty="0">
              <a:solidFill>
                <a:srgbClr val="FF0000"/>
              </a:solidFill>
            </a:endParaRPr>
          </a:p>
          <a:p>
            <a:pPr marL="0" indent="0" algn="just">
              <a:buNone/>
            </a:pPr>
            <a:r>
              <a:rPr lang="es-PE" i="1" dirty="0">
                <a:solidFill>
                  <a:srgbClr val="FF0000"/>
                </a:solidFill>
              </a:rPr>
              <a:t>(…) capacidad que habrá de valorarse con respecto a los conocimientos especializados y la experiencia de cada cual</a:t>
            </a:r>
            <a:r>
              <a:rPr lang="es-PE" dirty="0">
                <a:solidFill>
                  <a:srgbClr val="FF0000"/>
                </a:solidFill>
              </a:rPr>
              <a:t>.</a:t>
            </a:r>
          </a:p>
          <a:p>
            <a:pPr marL="0" indent="0" algn="just">
              <a:buNone/>
            </a:pPr>
            <a:endParaRPr lang="es-PE" sz="2000" dirty="0"/>
          </a:p>
          <a:p>
            <a:pPr marL="0" indent="0" algn="just">
              <a:buNone/>
            </a:pPr>
            <a:endParaRPr lang="es-PE" sz="2000" dirty="0"/>
          </a:p>
          <a:p>
            <a:pPr marL="0" indent="0" algn="just">
              <a:buNone/>
            </a:pPr>
            <a:r>
              <a:rPr lang="es-PE" sz="2300" dirty="0"/>
              <a:t>Expediente Nº 0017-2008-PI/TC</a:t>
            </a:r>
          </a:p>
          <a:p>
            <a:pPr marL="0" indent="0" algn="just">
              <a:buNone/>
            </a:pPr>
            <a:r>
              <a:rPr lang="es-ES" sz="2300" dirty="0"/>
              <a:t>http://www.tc.gob.pe/jurisprudencia/2010/00017-2008-AI.html</a:t>
            </a:r>
          </a:p>
          <a:p>
            <a:pPr marL="0" indent="0">
              <a:buNone/>
            </a:pPr>
            <a:endParaRPr lang="es-ES" dirty="0"/>
          </a:p>
        </p:txBody>
      </p:sp>
    </p:spTree>
    <p:extLst>
      <p:ext uri="{BB962C8B-B14F-4D97-AF65-F5344CB8AC3E}">
        <p14:creationId xmlns:p14="http://schemas.microsoft.com/office/powerpoint/2010/main" val="308031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5300" y="692697"/>
            <a:ext cx="8915400" cy="5433468"/>
          </a:xfrm>
        </p:spPr>
        <p:txBody>
          <a:bodyPr>
            <a:normAutofit fontScale="85000" lnSpcReduction="10000"/>
          </a:bodyPr>
          <a:lstStyle/>
          <a:p>
            <a:pPr marL="0" indent="0" algn="just">
              <a:buNone/>
            </a:pPr>
            <a:r>
              <a:rPr lang="es-PE" i="1" dirty="0">
                <a:solidFill>
                  <a:srgbClr val="FF0000"/>
                </a:solidFill>
              </a:rPr>
              <a:t>No se trata, en consecuencia, de concebir a la universidad como un negocio </a:t>
            </a:r>
            <a:r>
              <a:rPr lang="es-PE" i="1" dirty="0"/>
              <a:t>que puede ser implementado por todo aquel que tenga capacidad económica para hacerlo, y </a:t>
            </a:r>
            <a:r>
              <a:rPr lang="es-PE" i="1" dirty="0">
                <a:solidFill>
                  <a:srgbClr val="FF0000"/>
                </a:solidFill>
              </a:rPr>
              <a:t>abierto a todo aquél que tenga la capacidad económica de costearlo</a:t>
            </a:r>
            <a:r>
              <a:rPr lang="es-PE" i="1" dirty="0"/>
              <a:t>, sino como un centro educativo de alta calidad, forjado por quienes tienen verdadera vocación humanística, orientado, en términos de la Constitución, a la formación profesional, la difusión cultural, la creación intelectual y artística y la investigación científica y tecnológica (artículo 18º), y, consecuentemente, </a:t>
            </a:r>
            <a:r>
              <a:rPr lang="es-PE" i="1" dirty="0">
                <a:solidFill>
                  <a:srgbClr val="FF0000"/>
                </a:solidFill>
              </a:rPr>
              <a:t>accesible solo a aquellos que tengan el perfil, la capacidad y la aptitud compatibles con dicha visión.</a:t>
            </a:r>
          </a:p>
          <a:p>
            <a:pPr marL="0" indent="0">
              <a:buNone/>
            </a:pPr>
            <a:r>
              <a:rPr lang="es-PE" dirty="0"/>
              <a:t> </a:t>
            </a:r>
          </a:p>
          <a:p>
            <a:pPr marL="0" indent="0" algn="just">
              <a:buNone/>
            </a:pPr>
            <a:r>
              <a:rPr lang="es-PE" sz="2100" dirty="0"/>
              <a:t>Expediente Nº 0017-2008-PI/TC</a:t>
            </a:r>
          </a:p>
          <a:p>
            <a:pPr marL="0" indent="0" algn="just">
              <a:buNone/>
            </a:pPr>
            <a:r>
              <a:rPr lang="es-ES" sz="2100" dirty="0"/>
              <a:t>http://www.tc.gob.pe/jurisprudencia/2010/00017-2008-AI.html</a:t>
            </a:r>
          </a:p>
          <a:p>
            <a:pPr marL="0" indent="0">
              <a:buNone/>
            </a:pPr>
            <a:endParaRPr lang="es-ES" dirty="0"/>
          </a:p>
        </p:txBody>
      </p:sp>
    </p:spTree>
    <p:extLst>
      <p:ext uri="{BB962C8B-B14F-4D97-AF65-F5344CB8AC3E}">
        <p14:creationId xmlns:p14="http://schemas.microsoft.com/office/powerpoint/2010/main" val="3877026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5300" y="476673"/>
            <a:ext cx="8915400" cy="5649492"/>
          </a:xfrm>
        </p:spPr>
        <p:txBody>
          <a:bodyPr>
            <a:normAutofit fontScale="55000" lnSpcReduction="20000"/>
          </a:bodyPr>
          <a:lstStyle/>
          <a:p>
            <a:pPr marL="0" indent="0" algn="just">
              <a:buNone/>
            </a:pPr>
            <a:r>
              <a:rPr lang="es-PE" dirty="0"/>
              <a:t>Declarar (…) la existencia de un </a:t>
            </a:r>
            <a:r>
              <a:rPr lang="es-PE" dirty="0">
                <a:solidFill>
                  <a:srgbClr val="FF0000"/>
                </a:solidFill>
              </a:rPr>
              <a:t>estado de cosas inconstitucional de carácter estructural en el sistema educativo universitario.</a:t>
            </a:r>
            <a:r>
              <a:rPr lang="es-PE" dirty="0"/>
              <a:t> (…) </a:t>
            </a:r>
          </a:p>
          <a:p>
            <a:pPr marL="0" indent="0" algn="just">
              <a:buNone/>
            </a:pPr>
            <a:endParaRPr lang="es-PE" dirty="0"/>
          </a:p>
          <a:p>
            <a:pPr marL="0" indent="0" algn="just">
              <a:buNone/>
            </a:pPr>
            <a:r>
              <a:rPr lang="es-PE" dirty="0"/>
              <a:t>b) La creación de una Superintendencia altamente especializada, objetivamente imparcial, y supervisada eficientemente por el Estado, que cuente, entre otras, con las siguientes competencias:</a:t>
            </a:r>
          </a:p>
          <a:p>
            <a:pPr marL="0" indent="0" algn="just">
              <a:buNone/>
            </a:pPr>
            <a:r>
              <a:rPr lang="es-PE" dirty="0"/>
              <a:t> </a:t>
            </a:r>
          </a:p>
          <a:p>
            <a:pPr marL="400050" lvl="1" indent="0" algn="just">
              <a:buNone/>
            </a:pPr>
            <a:r>
              <a:rPr lang="es-PE" sz="3000" dirty="0"/>
              <a:t>(…)</a:t>
            </a:r>
          </a:p>
          <a:p>
            <a:pPr marL="400050" lvl="1" indent="0" algn="just">
              <a:buNone/>
            </a:pPr>
            <a:endParaRPr lang="es-PE" sz="3000" dirty="0"/>
          </a:p>
          <a:p>
            <a:pPr marL="400050" lvl="1" indent="0" algn="just">
              <a:buNone/>
            </a:pPr>
            <a:r>
              <a:rPr lang="es-PE" sz="3000" dirty="0"/>
              <a:t>(iii) </a:t>
            </a:r>
            <a:r>
              <a:rPr lang="es-PE" sz="3000" dirty="0">
                <a:solidFill>
                  <a:srgbClr val="FF0000"/>
                </a:solidFill>
              </a:rPr>
              <a:t>Garantizar que el examen de admisión a las universidades cumpla con adecuados niveles de exigibilidad y rigurosidad intelectual, tomando en cuenta que, de acuerdo al artículo 13º 2 c. del Pacto Internacional de Derechos Económicos, Sociales y Culturales, la enseñanza superior universitaria debe hacerse accesible a todos, “sobre la base de la capacidad de cada uno”.</a:t>
            </a:r>
          </a:p>
          <a:p>
            <a:pPr marL="400050" lvl="1" indent="0" algn="just">
              <a:buNone/>
            </a:pPr>
            <a:r>
              <a:rPr lang="es-PE" dirty="0"/>
              <a:t> </a:t>
            </a:r>
          </a:p>
          <a:p>
            <a:pPr marL="0" indent="0" algn="just">
              <a:buNone/>
            </a:pPr>
            <a:r>
              <a:rPr lang="es-PE" dirty="0">
                <a:solidFill>
                  <a:srgbClr val="FF0000"/>
                </a:solidFill>
              </a:rPr>
              <a:t>El ejercicio de estas competencias de evaluación externa no deberá dar lugar en ningún caso a violación de la autonomía universitaria, por lo que no podrán incidir en el ideario o visión de la universidad o en la libertad de cátedra de sus docentes, o en su organización estructural y administrativa.</a:t>
            </a:r>
          </a:p>
          <a:p>
            <a:pPr marL="0" indent="0" algn="just">
              <a:buNone/>
            </a:pPr>
            <a:endParaRPr lang="es-PE" dirty="0"/>
          </a:p>
          <a:p>
            <a:pPr marL="0" indent="0" algn="just">
              <a:buNone/>
            </a:pPr>
            <a:r>
              <a:rPr lang="es-PE" sz="2600" dirty="0"/>
              <a:t>Expediente Nº 0017-2008-PI/TC</a:t>
            </a:r>
          </a:p>
          <a:p>
            <a:pPr marL="0" indent="0" algn="just">
              <a:buNone/>
            </a:pPr>
            <a:r>
              <a:rPr lang="es-ES" sz="2600" dirty="0"/>
              <a:t>http://www.tc.gob.pe/jurisprudencia/2010/00017-2008-AI.html</a:t>
            </a:r>
          </a:p>
          <a:p>
            <a:pPr marL="0" indent="0">
              <a:buNone/>
            </a:pPr>
            <a:endParaRPr lang="es-ES" dirty="0"/>
          </a:p>
        </p:txBody>
      </p:sp>
    </p:spTree>
    <p:extLst>
      <p:ext uri="{BB962C8B-B14F-4D97-AF65-F5344CB8AC3E}">
        <p14:creationId xmlns:p14="http://schemas.microsoft.com/office/powerpoint/2010/main" val="4179091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Ley Nº 30220 – Ley Universitaria</a:t>
            </a:r>
            <a:br>
              <a:rPr lang="es-ES" dirty="0" smtClean="0"/>
            </a:br>
            <a:endParaRPr lang="es-ES" dirty="0"/>
          </a:p>
        </p:txBody>
      </p:sp>
      <p:sp>
        <p:nvSpPr>
          <p:cNvPr id="4" name="Marcador de contenido 3"/>
          <p:cNvSpPr>
            <a:spLocks noGrp="1"/>
          </p:cNvSpPr>
          <p:nvPr>
            <p:ph sz="half" idx="1"/>
          </p:nvPr>
        </p:nvSpPr>
        <p:spPr>
          <a:xfrm>
            <a:off x="536575" y="1052737"/>
            <a:ext cx="6000601" cy="4896543"/>
          </a:xfrm>
        </p:spPr>
        <p:txBody>
          <a:bodyPr>
            <a:normAutofit fontScale="92500" lnSpcReduction="10000"/>
          </a:bodyPr>
          <a:lstStyle/>
          <a:p>
            <a:pPr marL="0" indent="0">
              <a:buNone/>
            </a:pPr>
            <a:r>
              <a:rPr lang="es-ES" b="1" dirty="0" smtClean="0"/>
              <a:t>Artículo 1</a:t>
            </a:r>
          </a:p>
          <a:p>
            <a:pPr marL="0" indent="0">
              <a:buNone/>
            </a:pPr>
            <a:endParaRPr lang="es-ES" b="1" dirty="0" smtClean="0"/>
          </a:p>
          <a:p>
            <a:pPr algn="just">
              <a:buFont typeface="Wingdings" panose="05000000000000000000" pitchFamily="2" charset="2"/>
              <a:buChar char="§"/>
            </a:pPr>
            <a:r>
              <a:rPr lang="es-ES" dirty="0" smtClean="0"/>
              <a:t>Creación, funcionamiento, supervisión y cierre de universidades.</a:t>
            </a:r>
          </a:p>
          <a:p>
            <a:pPr algn="just">
              <a:buFont typeface="Wingdings" panose="05000000000000000000" pitchFamily="2" charset="2"/>
              <a:buChar char="§"/>
            </a:pPr>
            <a:r>
              <a:rPr lang="es-ES" dirty="0" smtClean="0"/>
              <a:t>Mejoramiento continuo de la calidad educativa de las instituciones </a:t>
            </a:r>
            <a:r>
              <a:rPr lang="es-ES" dirty="0" err="1" smtClean="0"/>
              <a:t>univer-sitarias</a:t>
            </a:r>
            <a:r>
              <a:rPr lang="es-ES" dirty="0" smtClean="0"/>
              <a:t>.</a:t>
            </a:r>
          </a:p>
          <a:p>
            <a:pPr algn="just">
              <a:buFont typeface="Wingdings" panose="05000000000000000000" pitchFamily="2" charset="2"/>
              <a:buChar char="§"/>
            </a:pPr>
            <a:r>
              <a:rPr lang="es-ES" dirty="0" smtClean="0"/>
              <a:t>Principios, fines y funciones que rigen el modelo institucional de la universidad.</a:t>
            </a:r>
          </a:p>
          <a:p>
            <a:pPr algn="just">
              <a:buFont typeface="Wingdings" panose="05000000000000000000" pitchFamily="2" charset="2"/>
              <a:buChar char="§"/>
            </a:pPr>
            <a:r>
              <a:rPr lang="es-ES" dirty="0" err="1" smtClean="0"/>
              <a:t>Minedu</a:t>
            </a:r>
            <a:r>
              <a:rPr lang="es-ES" dirty="0" smtClean="0"/>
              <a:t>, ente rector de la política de aseguramiento de la calidad de la educación superior universitaria.</a:t>
            </a:r>
          </a:p>
          <a:p>
            <a:pPr marL="0" indent="0">
              <a:buNone/>
            </a:pPr>
            <a:endParaRPr lang="es-ES" dirty="0"/>
          </a:p>
        </p:txBody>
      </p:sp>
      <p:pic>
        <p:nvPicPr>
          <p:cNvPr id="6" name="Marcador de contenido 5"/>
          <p:cNvPicPr>
            <a:picLocks noGrp="1" noChangeAspect="1"/>
          </p:cNvPicPr>
          <p:nvPr>
            <p:ph sz="half" idx="2"/>
          </p:nvPr>
        </p:nvPicPr>
        <p:blipFill>
          <a:blip r:embed="rId3"/>
          <a:stretch>
            <a:fillRect/>
          </a:stretch>
        </p:blipFill>
        <p:spPr>
          <a:xfrm>
            <a:off x="7257256" y="1268760"/>
            <a:ext cx="2304488" cy="2444708"/>
          </a:xfrm>
          <a:prstGeom prst="rect">
            <a:avLst/>
          </a:prstGeom>
        </p:spPr>
      </p:pic>
    </p:spTree>
    <p:extLst>
      <p:ext uri="{BB962C8B-B14F-4D97-AF65-F5344CB8AC3E}">
        <p14:creationId xmlns:p14="http://schemas.microsoft.com/office/powerpoint/2010/main" val="142646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476673"/>
            <a:ext cx="4746625" cy="5649492"/>
          </a:xfrm>
        </p:spPr>
        <p:txBody>
          <a:bodyPr>
            <a:normAutofit fontScale="70000" lnSpcReduction="20000"/>
          </a:bodyPr>
          <a:lstStyle/>
          <a:p>
            <a:pPr marL="0" indent="0">
              <a:buNone/>
            </a:pPr>
            <a:r>
              <a:rPr lang="es-ES" b="1" i="1" dirty="0"/>
              <a:t>Ley Nº 30220</a:t>
            </a:r>
          </a:p>
          <a:p>
            <a:pPr marL="0" indent="0">
              <a:buNone/>
            </a:pPr>
            <a:r>
              <a:rPr lang="es-ES" i="1" dirty="0"/>
              <a:t>Artículo 3</a:t>
            </a:r>
          </a:p>
          <a:p>
            <a:pPr marL="0" indent="0">
              <a:buNone/>
            </a:pPr>
            <a:endParaRPr lang="es-ES" sz="1300" dirty="0"/>
          </a:p>
          <a:p>
            <a:pPr marL="0" indent="0" algn="just">
              <a:buNone/>
            </a:pPr>
            <a:r>
              <a:rPr lang="es-ES" i="1" dirty="0"/>
              <a:t>“La universidad es una comunidad académica (…). Adopta el concepto de </a:t>
            </a:r>
            <a:r>
              <a:rPr lang="es-ES" i="1" dirty="0">
                <a:solidFill>
                  <a:srgbClr val="FF0000"/>
                </a:solidFill>
              </a:rPr>
              <a:t>educación como derecho fundamental y servicio público esencial.”</a:t>
            </a:r>
          </a:p>
          <a:p>
            <a:pPr marL="0" indent="0" algn="just">
              <a:buNone/>
            </a:pPr>
            <a:endParaRPr lang="es-PE" dirty="0"/>
          </a:p>
          <a:p>
            <a:pPr marL="0" indent="0" algn="just">
              <a:buNone/>
            </a:pPr>
            <a:r>
              <a:rPr lang="es-PE" b="1" i="1" dirty="0"/>
              <a:t>Política de Aseguramiento de la Calidad  de la Educación Superior Universitaria </a:t>
            </a:r>
          </a:p>
          <a:p>
            <a:pPr marL="0" indent="0" algn="just">
              <a:buNone/>
            </a:pPr>
            <a:endParaRPr lang="es-PE" sz="1500" i="1" dirty="0"/>
          </a:p>
          <a:p>
            <a:pPr marL="0" indent="0" algn="just">
              <a:buNone/>
            </a:pPr>
            <a:r>
              <a:rPr lang="es-PE" i="1" dirty="0"/>
              <a:t>“En el Perú, el Tribunal Constitucional ha señalado que la educación posee un carácter binario: no solo se constituye en derecho fundamental sino también en servicio público; razón por la cual </a:t>
            </a:r>
            <a:r>
              <a:rPr lang="es-PE" i="1" dirty="0">
                <a:solidFill>
                  <a:srgbClr val="FF0000"/>
                </a:solidFill>
              </a:rPr>
              <a:t>la intervención del Estado no es más que la garantía de ese derecho y aval de que el servicio público que brindan las instituciones de nivel terciario </a:t>
            </a:r>
            <a:r>
              <a:rPr lang="es-PE" i="1" u="sng" dirty="0">
                <a:solidFill>
                  <a:srgbClr val="FF0000"/>
                </a:solidFill>
              </a:rPr>
              <a:t>se presta en la cantidad y calidad necesaria</a:t>
            </a:r>
            <a:r>
              <a:rPr lang="es-PE" i="1" dirty="0">
                <a:solidFill>
                  <a:srgbClr val="FF0000"/>
                </a:solidFill>
              </a:rPr>
              <a:t>.” </a:t>
            </a:r>
            <a:endParaRPr lang="es-ES" i="1" dirty="0">
              <a:solidFill>
                <a:srgbClr val="FF0000"/>
              </a:solidFill>
            </a:endParaRPr>
          </a:p>
          <a:p>
            <a:pPr marL="0" indent="0">
              <a:buNone/>
            </a:pPr>
            <a:endParaRPr lang="es-ES" dirty="0"/>
          </a:p>
        </p:txBody>
      </p:sp>
      <p:pic>
        <p:nvPicPr>
          <p:cNvPr id="5" name="Marcador de contenido 5"/>
          <p:cNvPicPr>
            <a:picLocks noGrp="1" noChangeAspect="1"/>
          </p:cNvPicPr>
          <p:nvPr>
            <p:ph sz="half" idx="2"/>
          </p:nvPr>
        </p:nvPicPr>
        <p:blipFill>
          <a:blip r:embed="rId3"/>
          <a:stretch>
            <a:fillRect/>
          </a:stretch>
        </p:blipFill>
        <p:spPr>
          <a:xfrm>
            <a:off x="6321152" y="620688"/>
            <a:ext cx="2304256" cy="2448272"/>
          </a:xfrm>
          <a:prstGeom prst="rect">
            <a:avLst/>
          </a:prstGeom>
        </p:spPr>
      </p:pic>
      <p:sp>
        <p:nvSpPr>
          <p:cNvPr id="6" name="AutoShape 2" descr="Resultado de imagen para política de aseguramiento de la calidad de la educación superior universita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4"/>
          <a:stretch>
            <a:fillRect/>
          </a:stretch>
        </p:blipFill>
        <p:spPr>
          <a:xfrm>
            <a:off x="6322252" y="3645024"/>
            <a:ext cx="2819400" cy="1872208"/>
          </a:xfrm>
          <a:prstGeom prst="rect">
            <a:avLst/>
          </a:prstGeom>
        </p:spPr>
      </p:pic>
    </p:spTree>
    <p:extLst>
      <p:ext uri="{BB962C8B-B14F-4D97-AF65-F5344CB8AC3E}">
        <p14:creationId xmlns:p14="http://schemas.microsoft.com/office/powerpoint/2010/main" val="1937473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5300" y="476672"/>
            <a:ext cx="8915400" cy="5649493"/>
          </a:xfrm>
        </p:spPr>
        <p:txBody>
          <a:bodyPr>
            <a:normAutofit fontScale="55000" lnSpcReduction="20000"/>
          </a:bodyPr>
          <a:lstStyle/>
          <a:p>
            <a:pPr marL="0" indent="0">
              <a:buNone/>
            </a:pPr>
            <a:r>
              <a:rPr lang="es-ES" b="1" dirty="0"/>
              <a:t>Ley Nº 30220 – Ley Universitaria</a:t>
            </a:r>
          </a:p>
          <a:p>
            <a:pPr marL="0" indent="0">
              <a:buNone/>
            </a:pPr>
            <a:endParaRPr lang="es-ES" dirty="0"/>
          </a:p>
          <a:p>
            <a:pPr marL="0" indent="0" algn="just">
              <a:buNone/>
            </a:pPr>
            <a:r>
              <a:rPr lang="es-ES" b="1" dirty="0"/>
              <a:t>Artículo 9. Responsabilidad de las autoridades</a:t>
            </a:r>
          </a:p>
          <a:p>
            <a:pPr marL="0" indent="0" algn="just">
              <a:buNone/>
            </a:pPr>
            <a:endParaRPr lang="es-ES" b="1" dirty="0"/>
          </a:p>
          <a:p>
            <a:pPr marL="0" indent="0" algn="just">
              <a:buNone/>
            </a:pPr>
            <a:r>
              <a:rPr lang="es-ES" dirty="0"/>
              <a:t>(…) La </a:t>
            </a:r>
            <a:r>
              <a:rPr lang="es-ES" dirty="0" err="1"/>
              <a:t>Sunedu</a:t>
            </a:r>
            <a:r>
              <a:rPr lang="es-ES" dirty="0"/>
              <a:t>, de oficio o a pedido de parte, emite </a:t>
            </a:r>
            <a:r>
              <a:rPr lang="es-ES" dirty="0">
                <a:solidFill>
                  <a:srgbClr val="FF0000"/>
                </a:solidFill>
              </a:rPr>
              <a:t>recomendaciones</a:t>
            </a:r>
            <a:r>
              <a:rPr lang="es-ES" dirty="0"/>
              <a:t> para el mejor cumplimiento de las disposiciones previstas en esta Ley y otras normas reglamentarias, en el marco de su ámbito de competencia. Dichas recomendaciones pueden servir de base para la determinación de las responsabilidades pertinentes.</a:t>
            </a:r>
          </a:p>
          <a:p>
            <a:pPr marL="0" indent="0">
              <a:buNone/>
            </a:pPr>
            <a:endParaRPr lang="es-ES" dirty="0"/>
          </a:p>
          <a:p>
            <a:pPr marL="0" indent="0" algn="just">
              <a:buNone/>
            </a:pPr>
            <a:r>
              <a:rPr lang="es-ES" b="1" dirty="0"/>
              <a:t>Artículo 15. Funciones generales de la </a:t>
            </a:r>
            <a:r>
              <a:rPr lang="es-ES" b="1" dirty="0" err="1"/>
              <a:t>Sunedu</a:t>
            </a:r>
            <a:endParaRPr lang="es-ES" b="1" dirty="0"/>
          </a:p>
          <a:p>
            <a:pPr marL="0" indent="0" algn="just">
              <a:buNone/>
            </a:pPr>
            <a:endParaRPr lang="es-ES" dirty="0"/>
          </a:p>
          <a:p>
            <a:pPr marL="0" indent="0" algn="just">
              <a:buNone/>
            </a:pPr>
            <a:r>
              <a:rPr lang="es-ES" dirty="0"/>
              <a:t>15.4 </a:t>
            </a:r>
            <a:r>
              <a:rPr lang="es-ES" dirty="0">
                <a:solidFill>
                  <a:srgbClr val="FF0000"/>
                </a:solidFill>
              </a:rPr>
              <a:t>Supervisar</a:t>
            </a:r>
            <a:r>
              <a:rPr lang="es-ES" dirty="0"/>
              <a:t> en el ámbito de su competencia </a:t>
            </a:r>
            <a:r>
              <a:rPr lang="es-ES" dirty="0">
                <a:solidFill>
                  <a:srgbClr val="FF0000"/>
                </a:solidFill>
              </a:rPr>
              <a:t>la calidad de la prestación del servicio educativo</a:t>
            </a:r>
            <a:r>
              <a:rPr lang="es-ES" dirty="0"/>
              <a:t>, considerando la normativa establecida respecto a la materia.</a:t>
            </a:r>
          </a:p>
          <a:p>
            <a:pPr marL="0" indent="0" algn="just">
              <a:buNone/>
            </a:pPr>
            <a:r>
              <a:rPr lang="es-ES" dirty="0"/>
              <a:t>15.5. Normar y supervisar las </a:t>
            </a:r>
            <a:r>
              <a:rPr lang="es-ES" dirty="0">
                <a:solidFill>
                  <a:srgbClr val="FF0000"/>
                </a:solidFill>
              </a:rPr>
              <a:t>condiciones básicas de calidad</a:t>
            </a:r>
            <a:r>
              <a:rPr lang="es-ES" dirty="0"/>
              <a:t>, así como revisarlas y mejorarlas periódicamente.</a:t>
            </a:r>
          </a:p>
          <a:p>
            <a:pPr marL="0" indent="0" algn="just">
              <a:buNone/>
            </a:pPr>
            <a:r>
              <a:rPr lang="es-ES" dirty="0"/>
              <a:t>15.8 </a:t>
            </a:r>
            <a:r>
              <a:rPr lang="es-ES" dirty="0">
                <a:solidFill>
                  <a:srgbClr val="FF0000"/>
                </a:solidFill>
              </a:rPr>
              <a:t>Proponer al Ministerio de Educación las políticas y lineamientos técnicos en el ámbito de su competencia.</a:t>
            </a:r>
          </a:p>
          <a:p>
            <a:pPr marL="0" indent="0" algn="just">
              <a:buNone/>
            </a:pPr>
            <a:r>
              <a:rPr lang="es-ES" dirty="0"/>
              <a:t>15.16. </a:t>
            </a:r>
            <a:r>
              <a:rPr lang="es-ES" dirty="0">
                <a:solidFill>
                  <a:srgbClr val="FF0000"/>
                </a:solidFill>
              </a:rPr>
              <a:t>Organizar y administrar estadística de la oferta educativa </a:t>
            </a:r>
            <a:r>
              <a:rPr lang="es-ES" dirty="0"/>
              <a:t>de nivel superior universitario bajo su competencia y hacerla pública.</a:t>
            </a:r>
          </a:p>
          <a:p>
            <a:pPr marL="0" indent="0" algn="just">
              <a:buNone/>
            </a:pPr>
            <a:r>
              <a:rPr lang="es-ES" dirty="0"/>
              <a:t>15.7. Otras que le sean otorgadas por ley o que sean desarrolladas en su Reglamento de </a:t>
            </a:r>
            <a:r>
              <a:rPr lang="es-ES" dirty="0" err="1"/>
              <a:t>Orgnización</a:t>
            </a:r>
            <a:r>
              <a:rPr lang="es-ES" dirty="0"/>
              <a:t> y Funciones. </a:t>
            </a:r>
          </a:p>
          <a:p>
            <a:pPr marL="0" indent="0">
              <a:buNone/>
            </a:pPr>
            <a:endParaRPr lang="es-ES" dirty="0"/>
          </a:p>
        </p:txBody>
      </p:sp>
      <p:pic>
        <p:nvPicPr>
          <p:cNvPr id="4" name="Marcador de contenido 6"/>
          <p:cNvPicPr>
            <a:picLocks noChangeAspect="1"/>
          </p:cNvPicPr>
          <p:nvPr/>
        </p:nvPicPr>
        <p:blipFill>
          <a:blip r:embed="rId3"/>
          <a:stretch>
            <a:fillRect/>
          </a:stretch>
        </p:blipFill>
        <p:spPr>
          <a:xfrm>
            <a:off x="7257256" y="188640"/>
            <a:ext cx="1656184" cy="1368152"/>
          </a:xfrm>
          <a:prstGeom prst="rect">
            <a:avLst/>
          </a:prstGeom>
        </p:spPr>
      </p:pic>
    </p:spTree>
    <p:extLst>
      <p:ext uri="{BB962C8B-B14F-4D97-AF65-F5344CB8AC3E}">
        <p14:creationId xmlns:p14="http://schemas.microsoft.com/office/powerpoint/2010/main" val="1167293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792760" y="2348880"/>
            <a:ext cx="4320480" cy="2016224"/>
          </a:xfrm>
          <a:prstGeom prst="rect">
            <a:avLst/>
          </a:prstGeom>
        </p:spPr>
      </p:pic>
    </p:spTree>
    <p:extLst>
      <p:ext uri="{BB962C8B-B14F-4D97-AF65-F5344CB8AC3E}">
        <p14:creationId xmlns:p14="http://schemas.microsoft.com/office/powerpoint/2010/main" val="1128622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5300" y="548681"/>
            <a:ext cx="6689948" cy="5577484"/>
          </a:xfrm>
        </p:spPr>
        <p:txBody>
          <a:bodyPr>
            <a:normAutofit fontScale="70000" lnSpcReduction="20000"/>
          </a:bodyPr>
          <a:lstStyle/>
          <a:p>
            <a:pPr marL="0" indent="0">
              <a:buNone/>
            </a:pPr>
            <a:r>
              <a:rPr lang="es-ES" b="1" dirty="0"/>
              <a:t>Ley Nº 30220</a:t>
            </a:r>
          </a:p>
          <a:p>
            <a:pPr marL="0" indent="0">
              <a:buNone/>
            </a:pPr>
            <a:r>
              <a:rPr lang="es-ES" dirty="0"/>
              <a:t>Artículo 8</a:t>
            </a:r>
          </a:p>
          <a:p>
            <a:pPr marL="0" indent="0" algn="just">
              <a:buNone/>
            </a:pPr>
            <a:endParaRPr lang="es-ES" i="1" dirty="0"/>
          </a:p>
          <a:p>
            <a:pPr marL="0" indent="0" algn="just">
              <a:buNone/>
            </a:pPr>
            <a:r>
              <a:rPr lang="es-ES" i="1" dirty="0"/>
              <a:t>El Estado reconoce la </a:t>
            </a:r>
            <a:r>
              <a:rPr lang="es-ES" i="1" dirty="0">
                <a:solidFill>
                  <a:srgbClr val="FF0000"/>
                </a:solidFill>
              </a:rPr>
              <a:t>autonomía universitaria</a:t>
            </a:r>
            <a:r>
              <a:rPr lang="es-ES" i="1" dirty="0"/>
              <a:t>.  La autonomía inherente a las universidades se ejerce de conformidad con lo establecido en la Constitución, la presente Ley y demás normativa aplicable.  Esta autonomía se manifiesta en los siguientes regímenes:</a:t>
            </a:r>
          </a:p>
          <a:p>
            <a:pPr marL="0" indent="0" algn="just">
              <a:buNone/>
            </a:pPr>
            <a:endParaRPr lang="es-ES" i="1" dirty="0"/>
          </a:p>
          <a:p>
            <a:pPr marL="0" indent="0" algn="just">
              <a:buNone/>
            </a:pPr>
            <a:r>
              <a:rPr lang="es-ES" i="1" dirty="0"/>
              <a:t>8.3. </a:t>
            </a:r>
            <a:r>
              <a:rPr lang="es-ES" b="1" i="1" dirty="0"/>
              <a:t>Académico</a:t>
            </a:r>
            <a:r>
              <a:rPr lang="es-ES" i="1" dirty="0"/>
              <a:t>, implica la potestad </a:t>
            </a:r>
            <a:r>
              <a:rPr lang="es-ES" i="1" dirty="0" err="1"/>
              <a:t>autodeterminativa</a:t>
            </a:r>
            <a:r>
              <a:rPr lang="es-ES" i="1" dirty="0"/>
              <a:t> para fijar el proceso de enseñanza-aprendizaje dentro de la institución universitaria.  </a:t>
            </a:r>
            <a:r>
              <a:rPr lang="es-ES" i="1" dirty="0">
                <a:solidFill>
                  <a:srgbClr val="FF0000"/>
                </a:solidFill>
              </a:rPr>
              <a:t>Supone el señalamiento de </a:t>
            </a:r>
            <a:r>
              <a:rPr lang="es-ES" i="1" dirty="0"/>
              <a:t>los planes de estudios, programas de investigación, </a:t>
            </a:r>
            <a:r>
              <a:rPr lang="es-ES" i="1" dirty="0">
                <a:solidFill>
                  <a:srgbClr val="FF0000"/>
                </a:solidFill>
              </a:rPr>
              <a:t>formas de ingreso y egreso de la institución, </a:t>
            </a:r>
            <a:r>
              <a:rPr lang="es-ES" i="1" dirty="0"/>
              <a:t>etc.  Es formalmente dependiente del régimen normativo y es la expresión más acabada de la razón de ser de la actividad universitaria. </a:t>
            </a:r>
          </a:p>
          <a:p>
            <a:pPr marL="0" indent="0">
              <a:buNone/>
            </a:pPr>
            <a:endParaRPr lang="es-ES" dirty="0"/>
          </a:p>
        </p:txBody>
      </p:sp>
      <p:pic>
        <p:nvPicPr>
          <p:cNvPr id="4" name="Marcador de contenido 9"/>
          <p:cNvPicPr>
            <a:picLocks noChangeAspect="1"/>
          </p:cNvPicPr>
          <p:nvPr/>
        </p:nvPicPr>
        <p:blipFill>
          <a:blip r:embed="rId3"/>
          <a:stretch>
            <a:fillRect/>
          </a:stretch>
        </p:blipFill>
        <p:spPr>
          <a:xfrm rot="1216259">
            <a:off x="7502288" y="615683"/>
            <a:ext cx="1872208" cy="1333500"/>
          </a:xfrm>
          <a:prstGeom prst="rect">
            <a:avLst/>
          </a:prstGeom>
        </p:spPr>
      </p:pic>
    </p:spTree>
    <p:extLst>
      <p:ext uri="{BB962C8B-B14F-4D97-AF65-F5344CB8AC3E}">
        <p14:creationId xmlns:p14="http://schemas.microsoft.com/office/powerpoint/2010/main" val="1772853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Ley Nº 30220 – Proceso de admisión</a:t>
            </a:r>
            <a:endParaRPr lang="es-ES" dirty="0"/>
          </a:p>
        </p:txBody>
      </p:sp>
      <p:pic>
        <p:nvPicPr>
          <p:cNvPr id="4" name="Marcador de contenido 3"/>
          <p:cNvPicPr>
            <a:picLocks noGrp="1" noChangeAspect="1"/>
          </p:cNvPicPr>
          <p:nvPr>
            <p:ph idx="1"/>
          </p:nvPr>
        </p:nvPicPr>
        <p:blipFill>
          <a:blip r:embed="rId3"/>
          <a:stretch>
            <a:fillRect/>
          </a:stretch>
        </p:blipFill>
        <p:spPr>
          <a:xfrm>
            <a:off x="632520" y="1417638"/>
            <a:ext cx="3096344" cy="2241686"/>
          </a:xfrm>
          <a:prstGeom prst="rect">
            <a:avLst/>
          </a:prstGeom>
        </p:spPr>
      </p:pic>
      <p:pic>
        <p:nvPicPr>
          <p:cNvPr id="5" name="Imagen 4"/>
          <p:cNvPicPr>
            <a:picLocks noChangeAspect="1"/>
          </p:cNvPicPr>
          <p:nvPr/>
        </p:nvPicPr>
        <p:blipFill>
          <a:blip r:embed="rId4"/>
          <a:stretch>
            <a:fillRect/>
          </a:stretch>
        </p:blipFill>
        <p:spPr>
          <a:xfrm>
            <a:off x="2216696" y="3933056"/>
            <a:ext cx="2304256" cy="1872208"/>
          </a:xfrm>
          <a:prstGeom prst="rect">
            <a:avLst/>
          </a:prstGeom>
        </p:spPr>
      </p:pic>
      <p:sp>
        <p:nvSpPr>
          <p:cNvPr id="6" name="Rectángulo 5"/>
          <p:cNvSpPr/>
          <p:nvPr/>
        </p:nvSpPr>
        <p:spPr>
          <a:xfrm>
            <a:off x="5097016" y="1556792"/>
            <a:ext cx="403244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i="1" dirty="0">
                <a:solidFill>
                  <a:srgbClr val="FF0000"/>
                </a:solidFill>
              </a:rPr>
              <a:t>E</a:t>
            </a:r>
            <a:r>
              <a:rPr lang="es-ES" i="1" dirty="0" smtClean="0">
                <a:solidFill>
                  <a:srgbClr val="FF0000"/>
                </a:solidFill>
              </a:rPr>
              <a:t>xamen </a:t>
            </a:r>
            <a:r>
              <a:rPr lang="es-ES" i="1" dirty="0">
                <a:solidFill>
                  <a:srgbClr val="FF0000"/>
                </a:solidFill>
              </a:rPr>
              <a:t>de conocimientos como proceso obligatorio </a:t>
            </a:r>
            <a:r>
              <a:rPr lang="es-ES" i="1" dirty="0" smtClean="0">
                <a:solidFill>
                  <a:srgbClr val="FF0000"/>
                </a:solidFill>
              </a:rPr>
              <a:t>principal.</a:t>
            </a:r>
            <a:endParaRPr lang="es-ES" dirty="0"/>
          </a:p>
        </p:txBody>
      </p:sp>
      <p:sp>
        <p:nvSpPr>
          <p:cNvPr id="7" name="Rectángulo 6"/>
          <p:cNvSpPr/>
          <p:nvPr/>
        </p:nvSpPr>
        <p:spPr>
          <a:xfrm>
            <a:off x="5097016" y="2708920"/>
            <a:ext cx="403244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i="1" dirty="0" smtClean="0">
                <a:solidFill>
                  <a:srgbClr val="FF0000"/>
                </a:solidFill>
              </a:rPr>
              <a:t>Evaluación </a:t>
            </a:r>
            <a:r>
              <a:rPr lang="es-ES" i="1" dirty="0">
                <a:solidFill>
                  <a:srgbClr val="FF0000"/>
                </a:solidFill>
              </a:rPr>
              <a:t>de aptitudes y actitudes de forma complementaria opcional.  </a:t>
            </a:r>
          </a:p>
        </p:txBody>
      </p:sp>
      <p:sp>
        <p:nvSpPr>
          <p:cNvPr id="3" name="Rectángulo 2"/>
          <p:cNvSpPr/>
          <p:nvPr/>
        </p:nvSpPr>
        <p:spPr>
          <a:xfrm>
            <a:off x="5169024" y="4653136"/>
            <a:ext cx="3960440"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i="1" dirty="0" smtClean="0">
                <a:solidFill>
                  <a:srgbClr val="FF0000"/>
                </a:solidFill>
              </a:rPr>
              <a:t>Las universidades pueden establecer otras formas de acceso conforme a ley.</a:t>
            </a:r>
            <a:endParaRPr lang="es-ES" i="1" dirty="0">
              <a:solidFill>
                <a:srgbClr val="FF0000"/>
              </a:solidFill>
            </a:endParaRPr>
          </a:p>
        </p:txBody>
      </p:sp>
      <p:sp>
        <p:nvSpPr>
          <p:cNvPr id="8" name="Rectángulo 7"/>
          <p:cNvSpPr/>
          <p:nvPr/>
        </p:nvSpPr>
        <p:spPr>
          <a:xfrm>
            <a:off x="5169024" y="3659324"/>
            <a:ext cx="3960440" cy="777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200" i="1" dirty="0" smtClean="0">
                <a:solidFill>
                  <a:srgbClr val="FF0000"/>
                </a:solidFill>
              </a:rPr>
              <a:t>Titulados, graduados, quienes hayan aprobado por lo menos 4 períodos lectivos semestrales o 2 anuales y 72 créditos, 2 primeros puestos, deportistas destacados, personas con discapacidad (…)</a:t>
            </a:r>
            <a:endParaRPr lang="es-ES" sz="1200" i="1" dirty="0">
              <a:solidFill>
                <a:srgbClr val="FF0000"/>
              </a:solidFill>
            </a:endParaRPr>
          </a:p>
        </p:txBody>
      </p:sp>
    </p:spTree>
    <p:extLst>
      <p:ext uri="{BB962C8B-B14F-4D97-AF65-F5344CB8AC3E}">
        <p14:creationId xmlns:p14="http://schemas.microsoft.com/office/powerpoint/2010/main" val="3819949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Marcador de texto 3"/>
          <p:cNvSpPr>
            <a:spLocks noGrp="1"/>
          </p:cNvSpPr>
          <p:nvPr>
            <p:ph type="body" idx="1"/>
          </p:nvPr>
        </p:nvSpPr>
        <p:spPr/>
        <p:txBody>
          <a:bodyPr/>
          <a:lstStyle/>
          <a:p>
            <a:r>
              <a:rPr lang="es-ES" dirty="0" smtClean="0"/>
              <a:t>Ley 23733</a:t>
            </a:r>
          </a:p>
          <a:p>
            <a:endParaRPr lang="es-ES" dirty="0"/>
          </a:p>
        </p:txBody>
      </p:sp>
      <p:sp>
        <p:nvSpPr>
          <p:cNvPr id="5" name="Marcador de contenido 4"/>
          <p:cNvSpPr>
            <a:spLocks noGrp="1"/>
          </p:cNvSpPr>
          <p:nvPr>
            <p:ph sz="half" idx="2"/>
          </p:nvPr>
        </p:nvSpPr>
        <p:spPr>
          <a:xfrm>
            <a:off x="495300" y="2174875"/>
            <a:ext cx="3953644" cy="3951288"/>
          </a:xfrm>
        </p:spPr>
        <p:txBody>
          <a:bodyPr/>
          <a:lstStyle/>
          <a:p>
            <a:pPr marL="0" indent="0">
              <a:buNone/>
            </a:pPr>
            <a:r>
              <a:rPr lang="es-P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 estatuto de la universidad y los reglamentos de las facultades establecen los mecanismos que permitan evaluar los </a:t>
            </a:r>
            <a:r>
              <a:rPr lang="es-PE"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intereses vocacionales, aptitudes y rasgos de personalidad </a:t>
            </a:r>
            <a:r>
              <a:rPr lang="es-P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para el estudio de determinada carrera.</a:t>
            </a:r>
            <a:endParaRPr lang="es-ES"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s-ES" dirty="0"/>
          </a:p>
        </p:txBody>
      </p:sp>
      <p:sp>
        <p:nvSpPr>
          <p:cNvPr id="6" name="Marcador de texto 5"/>
          <p:cNvSpPr>
            <a:spLocks noGrp="1"/>
          </p:cNvSpPr>
          <p:nvPr>
            <p:ph type="body" sz="quarter" idx="3"/>
          </p:nvPr>
        </p:nvSpPr>
        <p:spPr/>
        <p:txBody>
          <a:bodyPr/>
          <a:lstStyle/>
          <a:p>
            <a:r>
              <a:rPr lang="es-ES" dirty="0" smtClean="0"/>
              <a:t>Ley 30220</a:t>
            </a:r>
          </a:p>
          <a:p>
            <a:endParaRPr lang="es-ES" dirty="0"/>
          </a:p>
        </p:txBody>
      </p:sp>
      <p:sp>
        <p:nvSpPr>
          <p:cNvPr id="7" name="Marcador de contenido 6"/>
          <p:cNvSpPr>
            <a:spLocks noGrp="1"/>
          </p:cNvSpPr>
          <p:nvPr>
            <p:ph sz="quarter" idx="4"/>
          </p:nvPr>
        </p:nvSpPr>
        <p:spPr/>
        <p:txBody>
          <a:bodyPr/>
          <a:lstStyle/>
          <a:p>
            <a:pPr marL="0" indent="0">
              <a:buNone/>
            </a:pPr>
            <a:r>
              <a:rPr lang="es-ES" dirty="0">
                <a:latin typeface="Calibri" panose="020F0502020204030204" pitchFamily="34" charset="0"/>
                <a:ea typeface="Calibri" panose="020F0502020204030204" pitchFamily="34" charset="0"/>
                <a:cs typeface="Times New Roman" panose="02020603050405020304" pitchFamily="18" charset="0"/>
              </a:rPr>
              <a:t>El concurso consta de un </a:t>
            </a:r>
            <a:r>
              <a:rPr lang="es-ES" b="1" dirty="0">
                <a:latin typeface="Calibri" panose="020F0502020204030204" pitchFamily="34" charset="0"/>
                <a:ea typeface="Calibri" panose="020F0502020204030204" pitchFamily="34" charset="0"/>
                <a:cs typeface="Times New Roman" panose="02020603050405020304" pitchFamily="18" charset="0"/>
              </a:rPr>
              <a:t>examen de conocimientos </a:t>
            </a:r>
            <a:r>
              <a:rPr lang="es-ES" dirty="0">
                <a:latin typeface="Calibri" panose="020F0502020204030204" pitchFamily="34" charset="0"/>
                <a:ea typeface="Calibri" panose="020F0502020204030204" pitchFamily="34" charset="0"/>
                <a:cs typeface="Times New Roman" panose="02020603050405020304" pitchFamily="18" charset="0"/>
              </a:rPr>
              <a:t>como proceso obligatorio principal y una </a:t>
            </a:r>
            <a:r>
              <a:rPr lang="es-ES" b="1" dirty="0">
                <a:latin typeface="Calibri" panose="020F0502020204030204" pitchFamily="34" charset="0"/>
                <a:ea typeface="Calibri" panose="020F0502020204030204" pitchFamily="34" charset="0"/>
                <a:cs typeface="Times New Roman" panose="02020603050405020304" pitchFamily="18" charset="0"/>
              </a:rPr>
              <a:t>evaluación de aptitudes y actitudes</a:t>
            </a:r>
            <a:r>
              <a:rPr lang="es-ES" dirty="0">
                <a:latin typeface="Calibri" panose="020F0502020204030204" pitchFamily="34" charset="0"/>
                <a:ea typeface="Calibri" panose="020F0502020204030204" pitchFamily="34" charset="0"/>
                <a:cs typeface="Times New Roman" panose="02020603050405020304" pitchFamily="18" charset="0"/>
              </a:rPr>
              <a:t> de forma complementaria opcional.  </a:t>
            </a:r>
          </a:p>
          <a:p>
            <a:pPr marL="0" indent="0">
              <a:buNone/>
            </a:pPr>
            <a:endParaRPr lang="es-ES" dirty="0"/>
          </a:p>
        </p:txBody>
      </p:sp>
    </p:spTree>
    <p:extLst>
      <p:ext uri="{BB962C8B-B14F-4D97-AF65-F5344CB8AC3E}">
        <p14:creationId xmlns:p14="http://schemas.microsoft.com/office/powerpoint/2010/main" val="110253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548681"/>
            <a:ext cx="4746625" cy="5577484"/>
          </a:xfrm>
        </p:spPr>
        <p:txBody>
          <a:bodyPr/>
          <a:lstStyle/>
          <a:p>
            <a:pPr marL="0" indent="0">
              <a:buNone/>
            </a:pPr>
            <a:r>
              <a:rPr lang="es-ES" i="1" dirty="0"/>
              <a:t>¿ Es </a:t>
            </a:r>
            <a:r>
              <a:rPr lang="es-ES" i="1" dirty="0" smtClean="0"/>
              <a:t>viable </a:t>
            </a:r>
            <a:r>
              <a:rPr lang="es-ES" i="1" dirty="0"/>
              <a:t>un examen único de admisión </a:t>
            </a:r>
            <a:r>
              <a:rPr lang="es-ES" i="1" dirty="0" smtClean="0"/>
              <a:t>al </a:t>
            </a:r>
            <a:r>
              <a:rPr lang="es-ES" i="1" dirty="0"/>
              <a:t>pregrado?</a:t>
            </a:r>
          </a:p>
          <a:p>
            <a:pPr marL="0" indent="0">
              <a:buNone/>
            </a:pPr>
            <a:endParaRPr lang="es-ES" dirty="0"/>
          </a:p>
        </p:txBody>
      </p:sp>
      <p:pic>
        <p:nvPicPr>
          <p:cNvPr id="5" name="Imagen 4"/>
          <p:cNvPicPr>
            <a:picLocks noChangeAspect="1"/>
          </p:cNvPicPr>
          <p:nvPr/>
        </p:nvPicPr>
        <p:blipFill>
          <a:blip r:embed="rId3"/>
          <a:stretch>
            <a:fillRect/>
          </a:stretch>
        </p:blipFill>
        <p:spPr>
          <a:xfrm>
            <a:off x="1422400" y="2420888"/>
            <a:ext cx="2628900" cy="1743075"/>
          </a:xfrm>
          <a:prstGeom prst="rect">
            <a:avLst/>
          </a:prstGeom>
        </p:spPr>
      </p:pic>
      <p:pic>
        <p:nvPicPr>
          <p:cNvPr id="6" name="Imagen 5"/>
          <p:cNvPicPr>
            <a:picLocks noChangeAspect="1"/>
          </p:cNvPicPr>
          <p:nvPr/>
        </p:nvPicPr>
        <p:blipFill>
          <a:blip r:embed="rId4"/>
          <a:stretch>
            <a:fillRect/>
          </a:stretch>
        </p:blipFill>
        <p:spPr>
          <a:xfrm>
            <a:off x="5457056" y="2444369"/>
            <a:ext cx="2448272" cy="1719594"/>
          </a:xfrm>
          <a:prstGeom prst="rect">
            <a:avLst/>
          </a:prstGeom>
        </p:spPr>
      </p:pic>
      <p:pic>
        <p:nvPicPr>
          <p:cNvPr id="7" name="Imagen 6"/>
          <p:cNvPicPr>
            <a:picLocks noChangeAspect="1"/>
          </p:cNvPicPr>
          <p:nvPr/>
        </p:nvPicPr>
        <p:blipFill>
          <a:blip r:embed="rId5"/>
          <a:stretch>
            <a:fillRect/>
          </a:stretch>
        </p:blipFill>
        <p:spPr>
          <a:xfrm>
            <a:off x="5709084" y="4163963"/>
            <a:ext cx="1944216" cy="1152128"/>
          </a:xfrm>
          <a:prstGeom prst="rect">
            <a:avLst/>
          </a:prstGeom>
        </p:spPr>
      </p:pic>
    </p:spTree>
    <p:extLst>
      <p:ext uri="{BB962C8B-B14F-4D97-AF65-F5344CB8AC3E}">
        <p14:creationId xmlns:p14="http://schemas.microsoft.com/office/powerpoint/2010/main" val="3956737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Marcador de contenido 4"/>
          <p:cNvPicPr>
            <a:picLocks noChangeAspect="1"/>
          </p:cNvPicPr>
          <p:nvPr/>
        </p:nvPicPr>
        <p:blipFill>
          <a:blip r:embed="rId3"/>
          <a:stretch>
            <a:fillRect/>
          </a:stretch>
        </p:blipFill>
        <p:spPr>
          <a:xfrm>
            <a:off x="635331" y="404664"/>
            <a:ext cx="2808311" cy="1656184"/>
          </a:xfrm>
          <a:prstGeom prst="rect">
            <a:avLst/>
          </a:prstGeom>
        </p:spPr>
      </p:pic>
      <p:pic>
        <p:nvPicPr>
          <p:cNvPr id="4" name="Imagen 3"/>
          <p:cNvPicPr>
            <a:picLocks noChangeAspect="1"/>
          </p:cNvPicPr>
          <p:nvPr/>
        </p:nvPicPr>
        <p:blipFill>
          <a:blip r:embed="rId4"/>
          <a:stretch>
            <a:fillRect/>
          </a:stretch>
        </p:blipFill>
        <p:spPr>
          <a:xfrm>
            <a:off x="3152800" y="2204864"/>
            <a:ext cx="2880321" cy="1469263"/>
          </a:xfrm>
          <a:prstGeom prst="rect">
            <a:avLst/>
          </a:prstGeom>
        </p:spPr>
      </p:pic>
      <p:pic>
        <p:nvPicPr>
          <p:cNvPr id="5" name="Imagen 4"/>
          <p:cNvPicPr>
            <a:picLocks noChangeAspect="1"/>
          </p:cNvPicPr>
          <p:nvPr/>
        </p:nvPicPr>
        <p:blipFill>
          <a:blip r:embed="rId5"/>
          <a:stretch>
            <a:fillRect/>
          </a:stretch>
        </p:blipFill>
        <p:spPr>
          <a:xfrm>
            <a:off x="5457056" y="3818143"/>
            <a:ext cx="3276136" cy="1725318"/>
          </a:xfrm>
          <a:prstGeom prst="rect">
            <a:avLst/>
          </a:prstGeom>
        </p:spPr>
      </p:pic>
    </p:spTree>
    <p:extLst>
      <p:ext uri="{BB962C8B-B14F-4D97-AF65-F5344CB8AC3E}">
        <p14:creationId xmlns:p14="http://schemas.microsoft.com/office/powerpoint/2010/main" val="37327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2"/>
          </p:nvPr>
        </p:nvSpPr>
        <p:spPr>
          <a:xfrm>
            <a:off x="495300" y="548682"/>
            <a:ext cx="4313684" cy="5577482"/>
          </a:xfrm>
        </p:spPr>
        <p:txBody>
          <a:bodyPr>
            <a:normAutofit fontScale="92500" lnSpcReduction="10000"/>
          </a:bodyPr>
          <a:lstStyle/>
          <a:p>
            <a:pPr marL="0" indent="0" algn="just">
              <a:buNone/>
            </a:pPr>
            <a:r>
              <a:rPr lang="es-ES" b="1" dirty="0" smtClean="0"/>
              <a:t>Colombia</a:t>
            </a:r>
          </a:p>
          <a:p>
            <a:pPr marL="0" indent="0" algn="just">
              <a:buNone/>
            </a:pPr>
            <a:r>
              <a:rPr lang="es-ES" dirty="0" smtClean="0"/>
              <a:t>El </a:t>
            </a:r>
            <a:r>
              <a:rPr lang="es-ES" dirty="0"/>
              <a:t>artículo 67 de la Constitución establece que la educación es un </a:t>
            </a:r>
            <a:r>
              <a:rPr lang="es-ES" dirty="0">
                <a:solidFill>
                  <a:srgbClr val="FF0000"/>
                </a:solidFill>
              </a:rPr>
              <a:t>derecho de la persona y un servicio público que tiene una función social.</a:t>
            </a:r>
            <a:r>
              <a:rPr lang="es-ES" dirty="0"/>
              <a:t> </a:t>
            </a:r>
          </a:p>
          <a:p>
            <a:pPr marL="0" indent="0">
              <a:buNone/>
            </a:pPr>
            <a:endParaRPr lang="es-ES" dirty="0"/>
          </a:p>
          <a:p>
            <a:pPr marL="0" indent="0" algn="just">
              <a:buNone/>
            </a:pPr>
            <a:r>
              <a:rPr lang="es-ES" dirty="0"/>
              <a:t>La Ley Nº 1324 (13.07.2009) dispone que el Estado en el ejercicio de su función suprema de inspección y vigilancia de la educación </a:t>
            </a:r>
            <a:r>
              <a:rPr lang="es-ES" dirty="0">
                <a:solidFill>
                  <a:srgbClr val="FF0000"/>
                </a:solidFill>
              </a:rPr>
              <a:t>tiene el deber de valerse de exámenes de Estado </a:t>
            </a:r>
            <a:r>
              <a:rPr lang="es-ES" dirty="0"/>
              <a:t>y otras pruebas externas para medir el cumplimiento de sus objetivos y buscar el </a:t>
            </a:r>
            <a:r>
              <a:rPr lang="es-ES" dirty="0">
                <a:solidFill>
                  <a:srgbClr val="FF0000"/>
                </a:solidFill>
              </a:rPr>
              <a:t>mejoramiento continuo de la educación.</a:t>
            </a:r>
          </a:p>
          <a:p>
            <a:pPr marL="0" indent="0">
              <a:buNone/>
            </a:pPr>
            <a:endParaRPr lang="es-ES" dirty="0"/>
          </a:p>
        </p:txBody>
      </p:sp>
      <p:sp>
        <p:nvSpPr>
          <p:cNvPr id="8" name="Marcador de contenido 7"/>
          <p:cNvSpPr>
            <a:spLocks noGrp="1"/>
          </p:cNvSpPr>
          <p:nvPr>
            <p:ph sz="quarter" idx="4"/>
          </p:nvPr>
        </p:nvSpPr>
        <p:spPr>
          <a:xfrm>
            <a:off x="5241031" y="476672"/>
            <a:ext cx="4169669" cy="5649491"/>
          </a:xfrm>
        </p:spPr>
        <p:txBody>
          <a:bodyPr/>
          <a:lstStyle/>
          <a:p>
            <a:pPr marL="0" indent="0" algn="just">
              <a:buNone/>
            </a:pPr>
            <a:r>
              <a:rPr lang="es-ES" b="1" dirty="0" smtClean="0"/>
              <a:t>Perú</a:t>
            </a:r>
          </a:p>
          <a:p>
            <a:pPr marL="0" indent="0" algn="just">
              <a:buNone/>
            </a:pPr>
            <a:r>
              <a:rPr lang="es-ES" dirty="0" smtClean="0"/>
              <a:t>El </a:t>
            </a:r>
            <a:r>
              <a:rPr lang="es-ES" dirty="0"/>
              <a:t>artículo 3 de la Ley Nº 30220 establece que la educación es un </a:t>
            </a:r>
            <a:r>
              <a:rPr lang="es-ES" dirty="0">
                <a:solidFill>
                  <a:srgbClr val="FF0000"/>
                </a:solidFill>
              </a:rPr>
              <a:t>derecho fundamental y servicio público esencial.</a:t>
            </a:r>
          </a:p>
          <a:p>
            <a:pPr marL="0" indent="0">
              <a:buNone/>
            </a:pPr>
            <a:endParaRPr lang="es-ES" sz="1600" dirty="0"/>
          </a:p>
          <a:p>
            <a:pPr marL="0" indent="0" algn="just">
              <a:buNone/>
            </a:pPr>
            <a:r>
              <a:rPr lang="es-ES" dirty="0"/>
              <a:t>El artículo 1 de la Ley Nº 30220 señala, como parte de su objeto, que promueve el </a:t>
            </a:r>
            <a:r>
              <a:rPr lang="es-ES" dirty="0">
                <a:solidFill>
                  <a:srgbClr val="FF0000"/>
                </a:solidFill>
              </a:rPr>
              <a:t>mejoramiento continuo de la calidad educativa en las instituciones universitarias.</a:t>
            </a:r>
          </a:p>
          <a:p>
            <a:pPr marL="0" indent="0">
              <a:buNone/>
            </a:pPr>
            <a:endParaRPr lang="es-ES" dirty="0"/>
          </a:p>
        </p:txBody>
      </p:sp>
      <p:cxnSp>
        <p:nvCxnSpPr>
          <p:cNvPr id="12" name="Conector recto 11"/>
          <p:cNvCxnSpPr/>
          <p:nvPr/>
        </p:nvCxnSpPr>
        <p:spPr>
          <a:xfrm>
            <a:off x="4912822" y="191193"/>
            <a:ext cx="40178" cy="5614071"/>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532195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ES" i="1" dirty="0" smtClean="0"/>
          </a:p>
          <a:p>
            <a:pPr marL="0" indent="0" algn="ctr">
              <a:buNone/>
            </a:pPr>
            <a:r>
              <a:rPr lang="es-ES" i="1" dirty="0" smtClean="0"/>
              <a:t>¿</a:t>
            </a:r>
            <a:r>
              <a:rPr lang="es-ES" i="1" dirty="0"/>
              <a:t>Es conveniente un examen único de admisión al pregrado?</a:t>
            </a:r>
          </a:p>
          <a:p>
            <a:pPr marL="0" indent="0">
              <a:buNone/>
            </a:pPr>
            <a:endParaRPr lang="es-ES" dirty="0"/>
          </a:p>
        </p:txBody>
      </p:sp>
    </p:spTree>
    <p:extLst>
      <p:ext uri="{BB962C8B-B14F-4D97-AF65-F5344CB8AC3E}">
        <p14:creationId xmlns:p14="http://schemas.microsoft.com/office/powerpoint/2010/main" val="3740195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ángulo 2"/>
          <p:cNvSpPr/>
          <p:nvPr/>
        </p:nvSpPr>
        <p:spPr>
          <a:xfrm>
            <a:off x="704528" y="2644170"/>
            <a:ext cx="8280920" cy="1077218"/>
          </a:xfrm>
          <a:prstGeom prst="rect">
            <a:avLst/>
          </a:prstGeom>
        </p:spPr>
        <p:txBody>
          <a:bodyPr wrap="square">
            <a:spAutoFit/>
          </a:bodyPr>
          <a:lstStyle/>
          <a:p>
            <a:pPr marL="342900" lvl="0" indent="-342900" algn="just">
              <a:spcBef>
                <a:spcPct val="20000"/>
              </a:spcBef>
              <a:buFont typeface="Wingdings" panose="05000000000000000000" pitchFamily="2" charset="2"/>
              <a:buChar char="Ø"/>
            </a:pPr>
            <a:r>
              <a:rPr lang="es-ES" sz="3200" dirty="0">
                <a:solidFill>
                  <a:prstClr val="black"/>
                </a:solidFill>
              </a:rPr>
              <a:t>Falta de información sistematizada sobre admisión a la universidad</a:t>
            </a:r>
          </a:p>
        </p:txBody>
      </p:sp>
      <p:pic>
        <p:nvPicPr>
          <p:cNvPr id="4" name="Imagen 3"/>
          <p:cNvPicPr>
            <a:picLocks noChangeAspect="1"/>
          </p:cNvPicPr>
          <p:nvPr/>
        </p:nvPicPr>
        <p:blipFill>
          <a:blip r:embed="rId3"/>
          <a:stretch>
            <a:fillRect/>
          </a:stretch>
        </p:blipFill>
        <p:spPr>
          <a:xfrm>
            <a:off x="6537176" y="404664"/>
            <a:ext cx="2286000" cy="1790700"/>
          </a:xfrm>
          <a:prstGeom prst="rect">
            <a:avLst/>
          </a:prstGeom>
        </p:spPr>
      </p:pic>
    </p:spTree>
    <p:extLst>
      <p:ext uri="{BB962C8B-B14F-4D97-AF65-F5344CB8AC3E}">
        <p14:creationId xmlns:p14="http://schemas.microsoft.com/office/powerpoint/2010/main" val="2819747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62314" y="476673"/>
            <a:ext cx="9181372" cy="4608511"/>
          </a:xfrm>
          <a:prstGeom prst="rect">
            <a:avLst/>
          </a:prstGeom>
        </p:spPr>
      </p:pic>
      <p:sp>
        <p:nvSpPr>
          <p:cNvPr id="3" name="Rectángulo 2"/>
          <p:cNvSpPr/>
          <p:nvPr/>
        </p:nvSpPr>
        <p:spPr>
          <a:xfrm>
            <a:off x="2864768" y="5229200"/>
            <a:ext cx="4464496"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Plan Estratégico Institucional 2016-2018, </a:t>
            </a:r>
            <a:r>
              <a:rPr lang="es-ES" sz="1400" dirty="0" err="1" smtClean="0"/>
              <a:t>Sunedu</a:t>
            </a:r>
            <a:endParaRPr lang="es-ES" sz="1400" dirty="0"/>
          </a:p>
        </p:txBody>
      </p:sp>
    </p:spTree>
    <p:extLst>
      <p:ext uri="{BB962C8B-B14F-4D97-AF65-F5344CB8AC3E}">
        <p14:creationId xmlns:p14="http://schemas.microsoft.com/office/powerpoint/2010/main" val="2246471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332656"/>
            <a:ext cx="4416425" cy="5616623"/>
          </a:xfrm>
        </p:spPr>
        <p:txBody>
          <a:bodyPr>
            <a:normAutofit fontScale="62500" lnSpcReduction="20000"/>
          </a:bodyPr>
          <a:lstStyle/>
          <a:p>
            <a:pPr marL="0" indent="0" algn="just">
              <a:buNone/>
            </a:pPr>
            <a:r>
              <a:rPr lang="es-ES" b="1" dirty="0"/>
              <a:t>Plan Anual de Supervisión de la Dirección de Supervisión de la </a:t>
            </a:r>
            <a:r>
              <a:rPr lang="es-ES" b="1" dirty="0" err="1"/>
              <a:t>Sunedu</a:t>
            </a:r>
            <a:r>
              <a:rPr lang="es-ES" b="1" dirty="0"/>
              <a:t> (2017)</a:t>
            </a:r>
          </a:p>
          <a:p>
            <a:pPr marL="0" indent="0" algn="just">
              <a:buNone/>
            </a:pPr>
            <a:endParaRPr lang="es-ES" sz="1400" b="1" dirty="0"/>
          </a:p>
          <a:p>
            <a:pPr marL="0" indent="0" algn="just">
              <a:buNone/>
            </a:pPr>
            <a:r>
              <a:rPr lang="es-ES" b="1" dirty="0"/>
              <a:t>Ejecución de acciones de supervisión:</a:t>
            </a:r>
          </a:p>
          <a:p>
            <a:pPr marL="0" indent="0">
              <a:buNone/>
            </a:pPr>
            <a:endParaRPr lang="es-ES" sz="1600" dirty="0"/>
          </a:p>
          <a:p>
            <a:pPr algn="just">
              <a:buFont typeface="Wingdings" panose="05000000000000000000" pitchFamily="2" charset="2"/>
              <a:buChar char="§"/>
            </a:pPr>
            <a:r>
              <a:rPr lang="es-ES" dirty="0"/>
              <a:t>Prevenir la comisión de conductas activas u omisivas que infrinjan la Ley Universitaria y normativa conexa, generar cambios de conducta.</a:t>
            </a:r>
          </a:p>
          <a:p>
            <a:pPr marL="0" indent="0" algn="just">
              <a:buNone/>
            </a:pPr>
            <a:endParaRPr lang="es-ES" sz="1400" dirty="0"/>
          </a:p>
          <a:p>
            <a:pPr algn="just">
              <a:buFont typeface="Wingdings" panose="05000000000000000000" pitchFamily="2" charset="2"/>
              <a:buChar char="§"/>
            </a:pPr>
            <a:r>
              <a:rPr lang="es-ES" dirty="0">
                <a:solidFill>
                  <a:srgbClr val="FF0000"/>
                </a:solidFill>
              </a:rPr>
              <a:t>Conocer el estado situacional de las universidades</a:t>
            </a:r>
            <a:r>
              <a:rPr lang="es-ES" dirty="0"/>
              <a:t> respecto del cumplimiento de diversas obligaciones contempladas en la Ley y normativa conexa, </a:t>
            </a:r>
            <a:r>
              <a:rPr lang="es-ES" dirty="0">
                <a:solidFill>
                  <a:srgbClr val="FF0000"/>
                </a:solidFill>
              </a:rPr>
              <a:t>información que servirá de insumo para el desarrollo de posteriores acciones que respalden la mejora continua del servicio de educación superior, para el desarrollo de normativa sobre la materia y, en general, para la toma de decisiones institucionales. </a:t>
            </a:r>
          </a:p>
          <a:p>
            <a:pPr marL="0" indent="0">
              <a:buNone/>
            </a:pPr>
            <a:endParaRPr lang="es-ES" dirty="0" smtClean="0"/>
          </a:p>
          <a:p>
            <a:pPr marL="0" indent="0" algn="ctr">
              <a:buNone/>
            </a:pPr>
            <a:r>
              <a:rPr lang="es-ES" sz="3200" b="1" dirty="0" smtClean="0"/>
              <a:t>Enfoque preventivo y de gestión de riesgos</a:t>
            </a:r>
            <a:endParaRPr lang="es-ES" sz="3200" b="1" dirty="0"/>
          </a:p>
        </p:txBody>
      </p:sp>
      <p:pic>
        <p:nvPicPr>
          <p:cNvPr id="6" name="Marcador de contenido 5"/>
          <p:cNvPicPr>
            <a:picLocks noGrp="1" noChangeAspect="1"/>
          </p:cNvPicPr>
          <p:nvPr>
            <p:ph sz="half" idx="2"/>
          </p:nvPr>
        </p:nvPicPr>
        <p:blipFill>
          <a:blip r:embed="rId3"/>
          <a:stretch>
            <a:fillRect/>
          </a:stretch>
        </p:blipFill>
        <p:spPr>
          <a:xfrm>
            <a:off x="6609184" y="260648"/>
            <a:ext cx="2664296" cy="2592288"/>
          </a:xfrm>
          <a:prstGeom prst="rect">
            <a:avLst/>
          </a:prstGeom>
        </p:spPr>
      </p:pic>
      <p:pic>
        <p:nvPicPr>
          <p:cNvPr id="2" name="Imagen 1"/>
          <p:cNvPicPr>
            <a:picLocks noChangeAspect="1"/>
          </p:cNvPicPr>
          <p:nvPr/>
        </p:nvPicPr>
        <p:blipFill>
          <a:blip r:embed="rId4"/>
          <a:stretch>
            <a:fillRect/>
          </a:stretch>
        </p:blipFill>
        <p:spPr>
          <a:xfrm>
            <a:off x="5238725" y="2959794"/>
            <a:ext cx="2450579" cy="1514475"/>
          </a:xfrm>
          <a:prstGeom prst="rect">
            <a:avLst/>
          </a:prstGeom>
        </p:spPr>
      </p:pic>
      <p:pic>
        <p:nvPicPr>
          <p:cNvPr id="4" name="Imagen 3"/>
          <p:cNvPicPr>
            <a:picLocks noChangeAspect="1"/>
          </p:cNvPicPr>
          <p:nvPr/>
        </p:nvPicPr>
        <p:blipFill>
          <a:blip r:embed="rId5"/>
          <a:stretch>
            <a:fillRect/>
          </a:stretch>
        </p:blipFill>
        <p:spPr>
          <a:xfrm>
            <a:off x="7329264" y="4458138"/>
            <a:ext cx="2321818" cy="1330995"/>
          </a:xfrm>
          <a:prstGeom prst="rect">
            <a:avLst/>
          </a:prstGeom>
        </p:spPr>
      </p:pic>
    </p:spTree>
    <p:extLst>
      <p:ext uri="{BB962C8B-B14F-4D97-AF65-F5344CB8AC3E}">
        <p14:creationId xmlns:p14="http://schemas.microsoft.com/office/powerpoint/2010/main" val="284727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0512" y="620688"/>
            <a:ext cx="30243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Ventaja económica de egresar de una universidad </a:t>
            </a:r>
            <a:endParaRPr lang="es-ES" dirty="0"/>
          </a:p>
        </p:txBody>
      </p:sp>
      <p:sp>
        <p:nvSpPr>
          <p:cNvPr id="5" name="Rectángulo 4"/>
          <p:cNvSpPr/>
          <p:nvPr/>
        </p:nvSpPr>
        <p:spPr>
          <a:xfrm>
            <a:off x="560512" y="1988840"/>
            <a:ext cx="302433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Movilidad social</a:t>
            </a:r>
            <a:endParaRPr lang="es-ES" dirty="0"/>
          </a:p>
        </p:txBody>
      </p:sp>
      <p:sp>
        <p:nvSpPr>
          <p:cNvPr id="6" name="Rectángulo 5"/>
          <p:cNvSpPr/>
          <p:nvPr/>
        </p:nvSpPr>
        <p:spPr>
          <a:xfrm>
            <a:off x="560512" y="3140968"/>
            <a:ext cx="3024336"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Probabilidad de ser pobre por nivel educativo </a:t>
            </a:r>
            <a:r>
              <a:rPr lang="es-ES" sz="1400" dirty="0" smtClean="0"/>
              <a:t>(sin educación, 40% / universitaria completa, 3%) </a:t>
            </a:r>
            <a:r>
              <a:rPr lang="es-ES" sz="1200" dirty="0" err="1" smtClean="0"/>
              <a:t>Enaho</a:t>
            </a:r>
            <a:r>
              <a:rPr lang="es-ES" sz="1200" dirty="0" smtClean="0"/>
              <a:t>, 2013</a:t>
            </a:r>
            <a:endParaRPr lang="es-ES" sz="1200" dirty="0"/>
          </a:p>
        </p:txBody>
      </p:sp>
      <p:sp>
        <p:nvSpPr>
          <p:cNvPr id="7" name="Rectángulo 6"/>
          <p:cNvSpPr/>
          <p:nvPr/>
        </p:nvSpPr>
        <p:spPr>
          <a:xfrm>
            <a:off x="560512" y="4581128"/>
            <a:ext cx="302433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Satisfacción laboral</a:t>
            </a:r>
            <a:endParaRPr lang="es-ES" dirty="0"/>
          </a:p>
        </p:txBody>
      </p:sp>
      <p:pic>
        <p:nvPicPr>
          <p:cNvPr id="8" name="Imagen 7"/>
          <p:cNvPicPr>
            <a:picLocks noChangeAspect="1"/>
          </p:cNvPicPr>
          <p:nvPr/>
        </p:nvPicPr>
        <p:blipFill>
          <a:blip r:embed="rId2"/>
          <a:stretch>
            <a:fillRect/>
          </a:stretch>
        </p:blipFill>
        <p:spPr>
          <a:xfrm>
            <a:off x="7619813" y="89185"/>
            <a:ext cx="2143125" cy="2143125"/>
          </a:xfrm>
          <a:prstGeom prst="rect">
            <a:avLst/>
          </a:prstGeom>
        </p:spPr>
      </p:pic>
      <p:sp>
        <p:nvSpPr>
          <p:cNvPr id="9" name="Rectángulo 8"/>
          <p:cNvSpPr/>
          <p:nvPr/>
        </p:nvSpPr>
        <p:spPr>
          <a:xfrm>
            <a:off x="560512" y="5733256"/>
            <a:ext cx="3024336"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Otros factores</a:t>
            </a:r>
            <a:endParaRPr lang="es-ES" dirty="0"/>
          </a:p>
        </p:txBody>
      </p:sp>
      <p:sp>
        <p:nvSpPr>
          <p:cNvPr id="10" name="Cerrar llave 9"/>
          <p:cNvSpPr/>
          <p:nvPr/>
        </p:nvSpPr>
        <p:spPr>
          <a:xfrm>
            <a:off x="3512840" y="404664"/>
            <a:ext cx="1152128" cy="6336704"/>
          </a:xfrm>
          <a:prstGeom prst="rightBrace">
            <a:avLst>
              <a:gd name="adj1" fmla="val 8333"/>
              <a:gd name="adj2" fmla="val 5063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pic>
        <p:nvPicPr>
          <p:cNvPr id="11" name="Imagen 10"/>
          <p:cNvPicPr>
            <a:picLocks noChangeAspect="1"/>
          </p:cNvPicPr>
          <p:nvPr/>
        </p:nvPicPr>
        <p:blipFill>
          <a:blip r:embed="rId3"/>
          <a:stretch>
            <a:fillRect/>
          </a:stretch>
        </p:blipFill>
        <p:spPr>
          <a:xfrm>
            <a:off x="4736976" y="2852936"/>
            <a:ext cx="2705100" cy="1695450"/>
          </a:xfrm>
          <a:prstGeom prst="rect">
            <a:avLst/>
          </a:prstGeom>
        </p:spPr>
      </p:pic>
      <p:cxnSp>
        <p:nvCxnSpPr>
          <p:cNvPr id="3" name="Conector recto 2"/>
          <p:cNvCxnSpPr/>
          <p:nvPr/>
        </p:nvCxnSpPr>
        <p:spPr>
          <a:xfrm>
            <a:off x="5313040" y="764704"/>
            <a:ext cx="4176464" cy="352839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02983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i="1" dirty="0"/>
              <a:t>Modelo de licenciamiento y su implementación en el Sistema Universitario Peruano</a:t>
            </a:r>
            <a:endParaRPr lang="es-ES" sz="3600" dirty="0"/>
          </a:p>
        </p:txBody>
      </p:sp>
      <p:graphicFrame>
        <p:nvGraphicFramePr>
          <p:cNvPr id="4" name="Marcador de contenido 7"/>
          <p:cNvGraphicFramePr>
            <a:graphicFrameLocks/>
          </p:cNvGraphicFramePr>
          <p:nvPr>
            <p:extLst>
              <p:ext uri="{D42A27DB-BD31-4B8C-83A1-F6EECF244321}">
                <p14:modId xmlns:p14="http://schemas.microsoft.com/office/powerpoint/2010/main" val="811326858"/>
              </p:ext>
            </p:extLst>
          </p:nvPr>
        </p:nvGraphicFramePr>
        <p:xfrm>
          <a:off x="495300" y="1484785"/>
          <a:ext cx="8915400" cy="4620192"/>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496370784"/>
                    </a:ext>
                  </a:extLst>
                </a:gridCol>
                <a:gridCol w="2971800">
                  <a:extLst>
                    <a:ext uri="{9D8B030D-6E8A-4147-A177-3AD203B41FA5}">
                      <a16:colId xmlns:a16="http://schemas.microsoft.com/office/drawing/2014/main" val="3916480322"/>
                    </a:ext>
                  </a:extLst>
                </a:gridCol>
                <a:gridCol w="2971800">
                  <a:extLst>
                    <a:ext uri="{9D8B030D-6E8A-4147-A177-3AD203B41FA5}">
                      <a16:colId xmlns:a16="http://schemas.microsoft.com/office/drawing/2014/main" val="1954984086"/>
                    </a:ext>
                  </a:extLst>
                </a:gridCol>
              </a:tblGrid>
              <a:tr h="735289">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Condición I. Existencia de objetivos académicos, grados</a:t>
                      </a:r>
                      <a:r>
                        <a:rPr lang="es-ES" baseline="0" dirty="0" smtClean="0"/>
                        <a:t> y títulos a otorgar y planes de estudio</a:t>
                      </a:r>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818324263"/>
                  </a:ext>
                </a:extLst>
              </a:tr>
              <a:tr h="373486">
                <a:tc>
                  <a:txBody>
                    <a:bodyPr/>
                    <a:lstStyle/>
                    <a:p>
                      <a:pPr algn="ctr"/>
                      <a:r>
                        <a:rPr lang="es-ES" dirty="0" smtClean="0"/>
                        <a:t>Componente</a:t>
                      </a:r>
                      <a:endParaRPr lang="es-ES" dirty="0"/>
                    </a:p>
                  </a:txBody>
                  <a:tcPr/>
                </a:tc>
                <a:tc>
                  <a:txBody>
                    <a:bodyPr/>
                    <a:lstStyle/>
                    <a:p>
                      <a:pPr algn="ctr"/>
                      <a:r>
                        <a:rPr lang="es-ES" dirty="0" smtClean="0"/>
                        <a:t>Indicador</a:t>
                      </a:r>
                      <a:endParaRPr lang="es-E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Medio</a:t>
                      </a:r>
                      <a:r>
                        <a:rPr lang="es-ES" baseline="0" dirty="0" smtClean="0"/>
                        <a:t> de verificación</a:t>
                      </a:r>
                      <a:endParaRPr lang="es-ES" dirty="0"/>
                    </a:p>
                  </a:txBody>
                  <a:tcPr/>
                </a:tc>
                <a:extLst>
                  <a:ext uri="{0D108BD9-81ED-4DB2-BD59-A6C34878D82A}">
                    <a16:rowId xmlns:a16="http://schemas.microsoft.com/office/drawing/2014/main" val="2602302508"/>
                  </a:ext>
                </a:extLst>
              </a:tr>
              <a:tr h="158166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I.5 Procesos de admisión</a:t>
                      </a:r>
                    </a:p>
                    <a:p>
                      <a:endParaRPr lang="es-ES" dirty="0"/>
                    </a:p>
                  </a:txBody>
                  <a:tcPr/>
                </a:tc>
                <a:tc>
                  <a:txBody>
                    <a:bodyPr/>
                    <a:lstStyle/>
                    <a:p>
                      <a:r>
                        <a:rPr lang="es-ES" dirty="0" smtClean="0"/>
                        <a:t>5. Existencia</a:t>
                      </a:r>
                      <a:r>
                        <a:rPr lang="es-ES" baseline="0" dirty="0" smtClean="0"/>
                        <a:t> de un documento normativo que regule los procesos de admisión.</a:t>
                      </a:r>
                      <a:endParaRPr lang="es-ES" dirty="0"/>
                    </a:p>
                  </a:txBody>
                  <a:tcPr/>
                </a:tc>
                <a:tc>
                  <a:txBody>
                    <a:bodyPr/>
                    <a:lstStyle/>
                    <a:p>
                      <a:pPr algn="just"/>
                      <a:r>
                        <a:rPr lang="es-ES" dirty="0" smtClean="0"/>
                        <a:t>Normatividad o Reglamento</a:t>
                      </a:r>
                      <a:r>
                        <a:rPr lang="es-ES" baseline="0" dirty="0" smtClean="0"/>
                        <a:t> de Admisión aprobado por la autoridad competente, que regule las modalidades de ingreso para todos los programas de estudio.</a:t>
                      </a:r>
                      <a:endParaRPr lang="es-ES" dirty="0"/>
                    </a:p>
                  </a:txBody>
                  <a:tcPr/>
                </a:tc>
                <a:extLst>
                  <a:ext uri="{0D108BD9-81ED-4DB2-BD59-A6C34878D82A}">
                    <a16:rowId xmlns:a16="http://schemas.microsoft.com/office/drawing/2014/main" val="630228567"/>
                  </a:ext>
                </a:extLst>
              </a:tr>
              <a:tr h="1774057">
                <a:tc vMerge="1">
                  <a:txBody>
                    <a:bodyPr/>
                    <a:lstStyle/>
                    <a:p>
                      <a:endParaRPr lang="es-ES" dirty="0"/>
                    </a:p>
                  </a:txBody>
                  <a:tcPr/>
                </a:tc>
                <a:tc>
                  <a:txBody>
                    <a:bodyPr/>
                    <a:lstStyle/>
                    <a:p>
                      <a:r>
                        <a:rPr lang="es-ES" dirty="0" smtClean="0"/>
                        <a:t>6. La universidad cuenta con información sobre los procesos de admisión y los ingresantes según modalidades de ingreso por período</a:t>
                      </a:r>
                      <a:r>
                        <a:rPr lang="es-ES" baseline="0" dirty="0" smtClean="0"/>
                        <a:t> académico</a:t>
                      </a:r>
                      <a:endParaRPr lang="es-ES" dirty="0"/>
                    </a:p>
                  </a:txBody>
                  <a:tcPr/>
                </a:tc>
                <a:tc>
                  <a:txBody>
                    <a:bodyPr/>
                    <a:lstStyle/>
                    <a:p>
                      <a:pPr algn="just"/>
                      <a:r>
                        <a:rPr lang="es-ES" dirty="0" smtClean="0"/>
                        <a:t>Informe estadístico</a:t>
                      </a:r>
                      <a:r>
                        <a:rPr lang="es-ES" baseline="0" dirty="0" smtClean="0"/>
                        <a:t> de admisión de los últimos 2 años.</a:t>
                      </a:r>
                      <a:endParaRPr lang="es-ES" dirty="0"/>
                    </a:p>
                  </a:txBody>
                  <a:tcPr/>
                </a:tc>
                <a:extLst>
                  <a:ext uri="{0D108BD9-81ED-4DB2-BD59-A6C34878D82A}">
                    <a16:rowId xmlns:a16="http://schemas.microsoft.com/office/drawing/2014/main" val="1663245286"/>
                  </a:ext>
                </a:extLst>
              </a:tr>
            </a:tbl>
          </a:graphicData>
        </a:graphic>
      </p:graphicFrame>
    </p:spTree>
    <p:extLst>
      <p:ext uri="{BB962C8B-B14F-4D97-AF65-F5344CB8AC3E}">
        <p14:creationId xmlns:p14="http://schemas.microsoft.com/office/powerpoint/2010/main" val="1302689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62959748"/>
              </p:ext>
            </p:extLst>
          </p:nvPr>
        </p:nvGraphicFramePr>
        <p:xfrm>
          <a:off x="848543" y="692697"/>
          <a:ext cx="8208912" cy="5166874"/>
        </p:xfrm>
        <a:graphic>
          <a:graphicData uri="http://schemas.openxmlformats.org/drawingml/2006/table">
            <a:tbl>
              <a:tblPr firstRow="1" bandRow="1">
                <a:tableStyleId>{5C22544A-7EE6-4342-B048-85BDC9FD1C3A}</a:tableStyleId>
              </a:tblPr>
              <a:tblGrid>
                <a:gridCol w="1944217">
                  <a:extLst>
                    <a:ext uri="{9D8B030D-6E8A-4147-A177-3AD203B41FA5}">
                      <a16:colId xmlns:a16="http://schemas.microsoft.com/office/drawing/2014/main" val="1700403667"/>
                    </a:ext>
                  </a:extLst>
                </a:gridCol>
                <a:gridCol w="2520280">
                  <a:extLst>
                    <a:ext uri="{9D8B030D-6E8A-4147-A177-3AD203B41FA5}">
                      <a16:colId xmlns:a16="http://schemas.microsoft.com/office/drawing/2014/main" val="115505157"/>
                    </a:ext>
                  </a:extLst>
                </a:gridCol>
                <a:gridCol w="3744415">
                  <a:extLst>
                    <a:ext uri="{9D8B030D-6E8A-4147-A177-3AD203B41FA5}">
                      <a16:colId xmlns:a16="http://schemas.microsoft.com/office/drawing/2014/main" val="4105350552"/>
                    </a:ext>
                  </a:extLst>
                </a:gridCol>
              </a:tblGrid>
              <a:tr h="527787">
                <a:tc gridSpan="3">
                  <a:txBody>
                    <a:bodyPr/>
                    <a:lstStyle/>
                    <a:p>
                      <a:r>
                        <a:rPr lang="es-ES" dirty="0" smtClean="0"/>
                        <a:t>Condición VIII. CBC complementaria.  Transparencia de universidades</a:t>
                      </a:r>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175662035"/>
                  </a:ext>
                </a:extLst>
              </a:tr>
              <a:tr h="481948">
                <a:tc>
                  <a:txBody>
                    <a:bodyPr/>
                    <a:lstStyle/>
                    <a:p>
                      <a:r>
                        <a:rPr lang="es-ES" dirty="0" smtClean="0"/>
                        <a:t>Componente</a:t>
                      </a:r>
                      <a:endParaRPr lang="es-ES" dirty="0"/>
                    </a:p>
                  </a:txBody>
                  <a:tcPr/>
                </a:tc>
                <a:tc>
                  <a:txBody>
                    <a:bodyPr/>
                    <a:lstStyle/>
                    <a:p>
                      <a:r>
                        <a:rPr lang="es-ES" dirty="0" smtClean="0"/>
                        <a:t>Indicador</a:t>
                      </a:r>
                      <a:endParaRPr lang="es-ES" dirty="0"/>
                    </a:p>
                  </a:txBody>
                  <a:tcPr/>
                </a:tc>
                <a:tc>
                  <a:txBody>
                    <a:bodyPr/>
                    <a:lstStyle/>
                    <a:p>
                      <a:r>
                        <a:rPr lang="es-ES" dirty="0" smtClean="0"/>
                        <a:t>Medio de verificación</a:t>
                      </a:r>
                      <a:endParaRPr lang="es-ES" dirty="0"/>
                    </a:p>
                  </a:txBody>
                  <a:tcPr/>
                </a:tc>
                <a:extLst>
                  <a:ext uri="{0D108BD9-81ED-4DB2-BD59-A6C34878D82A}">
                    <a16:rowId xmlns:a16="http://schemas.microsoft.com/office/drawing/2014/main" val="3861633777"/>
                  </a:ext>
                </a:extLst>
              </a:tr>
              <a:tr h="4157139">
                <a:tc>
                  <a:txBody>
                    <a:bodyPr/>
                    <a:lstStyle/>
                    <a:p>
                      <a:endParaRPr lang="es-ES" sz="1600" dirty="0" smtClean="0"/>
                    </a:p>
                    <a:p>
                      <a:endParaRPr lang="es-ES" sz="1600" dirty="0" smtClean="0"/>
                    </a:p>
                    <a:p>
                      <a:endParaRPr lang="es-ES" sz="1600" dirty="0" smtClean="0"/>
                    </a:p>
                    <a:p>
                      <a:endParaRPr lang="es-ES" sz="1600" dirty="0" smtClean="0"/>
                    </a:p>
                    <a:p>
                      <a:r>
                        <a:rPr lang="es-ES" sz="1600" dirty="0" smtClean="0"/>
                        <a:t>VIII.1</a:t>
                      </a:r>
                      <a:r>
                        <a:rPr lang="es-ES" sz="1600" baseline="0" dirty="0" smtClean="0"/>
                        <a:t> Transparencia</a:t>
                      </a:r>
                      <a:endParaRPr lang="es-ES" sz="1600" dirty="0"/>
                    </a:p>
                  </a:txBody>
                  <a:tcPr/>
                </a:tc>
                <a:tc>
                  <a:txBody>
                    <a:bodyPr/>
                    <a:lstStyle/>
                    <a:p>
                      <a:endParaRPr lang="es-ES" sz="1600" dirty="0" smtClean="0"/>
                    </a:p>
                    <a:p>
                      <a:endParaRPr lang="es-ES" sz="1600" dirty="0" smtClean="0"/>
                    </a:p>
                    <a:p>
                      <a:endParaRPr lang="es-ES" sz="1600" dirty="0" smtClean="0"/>
                    </a:p>
                    <a:p>
                      <a:endParaRPr lang="es-ES" sz="1600" dirty="0" smtClean="0"/>
                    </a:p>
                    <a:p>
                      <a:r>
                        <a:rPr lang="es-ES" sz="1600" dirty="0" smtClean="0"/>
                        <a:t>55. Transparencia</a:t>
                      </a:r>
                      <a:r>
                        <a:rPr lang="es-ES" sz="1600" baseline="0" dirty="0" smtClean="0"/>
                        <a:t> de la información institucional a través de su portal web.</a:t>
                      </a:r>
                      <a:endParaRPr lang="es-ES" sz="1600" dirty="0"/>
                    </a:p>
                  </a:txBody>
                  <a:tcPr/>
                </a:tc>
                <a:tc>
                  <a:txBody>
                    <a:bodyPr/>
                    <a:lstStyle/>
                    <a:p>
                      <a:pPr marL="285750" indent="-285750">
                        <a:buFont typeface="Wingdings" panose="05000000000000000000" pitchFamily="2" charset="2"/>
                        <a:buChar char="§"/>
                      </a:pPr>
                      <a:r>
                        <a:rPr lang="es-ES" sz="1600" dirty="0" smtClean="0"/>
                        <a:t>Reglamento y calendario de admisión.</a:t>
                      </a:r>
                    </a:p>
                    <a:p>
                      <a:pPr marL="285750" indent="-285750">
                        <a:buFont typeface="Wingdings" panose="05000000000000000000" pitchFamily="2" charset="2"/>
                        <a:buChar char="§"/>
                      </a:pPr>
                      <a:r>
                        <a:rPr lang="es-ES" sz="1600" dirty="0" smtClean="0"/>
                        <a:t>Temario para los exámenes de admisión.</a:t>
                      </a:r>
                    </a:p>
                    <a:p>
                      <a:pPr marL="285750" indent="-285750">
                        <a:buFont typeface="Wingdings" panose="05000000000000000000" pitchFamily="2" charset="2"/>
                        <a:buChar char="§"/>
                      </a:pPr>
                      <a:r>
                        <a:rPr lang="es-ES" sz="1600" dirty="0" smtClean="0"/>
                        <a:t>Número de postulantes e ingresantes según modalidades de ingreso de los últimos</a:t>
                      </a:r>
                      <a:r>
                        <a:rPr lang="es-ES" sz="1600" baseline="0" dirty="0" smtClean="0"/>
                        <a:t> dos años.</a:t>
                      </a:r>
                    </a:p>
                    <a:p>
                      <a:pPr marL="285750" indent="-285750">
                        <a:buFont typeface="Wingdings" panose="05000000000000000000" pitchFamily="2" charset="2"/>
                        <a:buChar char="§"/>
                      </a:pPr>
                      <a:r>
                        <a:rPr lang="es-ES" sz="1600" baseline="0" dirty="0" smtClean="0"/>
                        <a:t>Número de estudiantes por facultades y programas de estudio.</a:t>
                      </a:r>
                    </a:p>
                    <a:p>
                      <a:pPr marL="285750" indent="-285750">
                        <a:buFont typeface="Wingdings" panose="05000000000000000000" pitchFamily="2" charset="2"/>
                        <a:buChar char="§"/>
                      </a:pPr>
                      <a:r>
                        <a:rPr lang="es-ES" sz="1600" baseline="0" dirty="0" smtClean="0"/>
                        <a:t>Tarifas de los servicios prestados por toda índole (matrículas, pensión, constancias, certificados, entre otras).</a:t>
                      </a:r>
                    </a:p>
                    <a:p>
                      <a:pPr marL="285750" indent="-285750">
                        <a:buFont typeface="Wingdings" panose="05000000000000000000" pitchFamily="2" charset="2"/>
                        <a:buChar char="§"/>
                      </a:pPr>
                      <a:r>
                        <a:rPr lang="es-ES" sz="1600" baseline="0" dirty="0" smtClean="0"/>
                        <a:t>(…)</a:t>
                      </a:r>
                      <a:endParaRPr lang="es-ES" sz="1600" dirty="0"/>
                    </a:p>
                  </a:txBody>
                  <a:tcPr/>
                </a:tc>
                <a:extLst>
                  <a:ext uri="{0D108BD9-81ED-4DB2-BD59-A6C34878D82A}">
                    <a16:rowId xmlns:a16="http://schemas.microsoft.com/office/drawing/2014/main" val="3545725396"/>
                  </a:ext>
                </a:extLst>
              </a:tr>
            </a:tbl>
          </a:graphicData>
        </a:graphic>
      </p:graphicFrame>
    </p:spTree>
    <p:extLst>
      <p:ext uri="{BB962C8B-B14F-4D97-AF65-F5344CB8AC3E}">
        <p14:creationId xmlns:p14="http://schemas.microsoft.com/office/powerpoint/2010/main" val="1201898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Marcador de contenido 9"/>
          <p:cNvPicPr>
            <a:picLocks noChangeAspect="1"/>
          </p:cNvPicPr>
          <p:nvPr/>
        </p:nvPicPr>
        <p:blipFill>
          <a:blip r:embed="rId3"/>
          <a:stretch>
            <a:fillRect/>
          </a:stretch>
        </p:blipFill>
        <p:spPr>
          <a:xfrm>
            <a:off x="1208584" y="1828674"/>
            <a:ext cx="3024336" cy="1168277"/>
          </a:xfrm>
          <a:prstGeom prst="rect">
            <a:avLst/>
          </a:prstGeom>
        </p:spPr>
      </p:pic>
      <p:pic>
        <p:nvPicPr>
          <p:cNvPr id="3" name="Imagen 2"/>
          <p:cNvPicPr>
            <a:picLocks noChangeAspect="1"/>
          </p:cNvPicPr>
          <p:nvPr/>
        </p:nvPicPr>
        <p:blipFill>
          <a:blip r:embed="rId4"/>
          <a:stretch>
            <a:fillRect/>
          </a:stretch>
        </p:blipFill>
        <p:spPr>
          <a:xfrm>
            <a:off x="1352600" y="3429000"/>
            <a:ext cx="2736304" cy="1443608"/>
          </a:xfrm>
          <a:prstGeom prst="rect">
            <a:avLst/>
          </a:prstGeom>
        </p:spPr>
      </p:pic>
      <p:pic>
        <p:nvPicPr>
          <p:cNvPr id="4" name="Imagen 3"/>
          <p:cNvPicPr>
            <a:picLocks noChangeAspect="1"/>
          </p:cNvPicPr>
          <p:nvPr/>
        </p:nvPicPr>
        <p:blipFill>
          <a:blip r:embed="rId5"/>
          <a:stretch>
            <a:fillRect/>
          </a:stretch>
        </p:blipFill>
        <p:spPr>
          <a:xfrm>
            <a:off x="5385048" y="2204864"/>
            <a:ext cx="3097036" cy="2371550"/>
          </a:xfrm>
          <a:prstGeom prst="rect">
            <a:avLst/>
          </a:prstGeom>
        </p:spPr>
      </p:pic>
      <p:sp>
        <p:nvSpPr>
          <p:cNvPr id="5" name="Cerrar llave 4"/>
          <p:cNvSpPr/>
          <p:nvPr/>
        </p:nvSpPr>
        <p:spPr>
          <a:xfrm>
            <a:off x="4376936" y="404664"/>
            <a:ext cx="648072" cy="5184576"/>
          </a:xfrm>
          <a:prstGeom prst="rightBrace">
            <a:avLst>
              <a:gd name="adj1" fmla="val 8333"/>
              <a:gd name="adj2" fmla="val 5031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306005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95300" y="764705"/>
            <a:ext cx="8915400" cy="5361460"/>
          </a:xfrm>
        </p:spPr>
        <p:txBody>
          <a:bodyPr>
            <a:normAutofit/>
          </a:bodyPr>
          <a:lstStyle/>
          <a:p>
            <a:pPr marL="0" indent="0">
              <a:buNone/>
            </a:pPr>
            <a:r>
              <a:rPr lang="es-PE" dirty="0" smtClean="0"/>
              <a:t>“</a:t>
            </a:r>
            <a:r>
              <a:rPr lang="es-PE" dirty="0" smtClean="0">
                <a:solidFill>
                  <a:srgbClr val="FF0000"/>
                </a:solidFill>
              </a:rPr>
              <a:t>Es </a:t>
            </a:r>
            <a:r>
              <a:rPr lang="es-PE" dirty="0">
                <a:solidFill>
                  <a:srgbClr val="FF0000"/>
                </a:solidFill>
              </a:rPr>
              <a:t>muy poco lo que se conoce sobre la educación superior en el Perú</a:t>
            </a:r>
            <a:r>
              <a:rPr lang="es-PE" dirty="0"/>
              <a:t>. A la escasa investigación, y su poca o nula difusión y discusión, se suma el hecho del incremento de la oferta de universidades en detrimento ya no solo de la calidad, sino incluso de condiciones mínimas para que estas operen como espacios de </a:t>
            </a:r>
            <a:r>
              <a:rPr lang="es-PE" dirty="0" smtClean="0"/>
              <a:t>enseñanza.”</a:t>
            </a:r>
          </a:p>
          <a:p>
            <a:pPr marL="0" indent="0">
              <a:buNone/>
            </a:pPr>
            <a:endParaRPr lang="es-PE" dirty="0" smtClean="0"/>
          </a:p>
          <a:p>
            <a:pPr marL="0" indent="0">
              <a:buNone/>
            </a:pPr>
            <a:r>
              <a:rPr lang="es-PE" sz="2400" dirty="0" smtClean="0"/>
              <a:t>Vargas</a:t>
            </a:r>
            <a:r>
              <a:rPr lang="es-PE" sz="2400" dirty="0"/>
              <a:t>, Julio. Navegando en aguas </a:t>
            </a:r>
            <a:r>
              <a:rPr lang="es-PE" sz="2400" dirty="0" smtClean="0"/>
              <a:t>procelosas. </a:t>
            </a:r>
            <a:r>
              <a:rPr lang="es-PE" sz="2400" dirty="0"/>
              <a:t>Una mirada al sistema universitario </a:t>
            </a:r>
            <a:r>
              <a:rPr lang="es-PE" sz="2400" dirty="0" smtClean="0"/>
              <a:t>peruano.</a:t>
            </a:r>
            <a:endParaRPr lang="es-ES" sz="2400" dirty="0"/>
          </a:p>
        </p:txBody>
      </p:sp>
    </p:spTree>
    <p:extLst>
      <p:ext uri="{BB962C8B-B14F-4D97-AF65-F5344CB8AC3E}">
        <p14:creationId xmlns:p14="http://schemas.microsoft.com/office/powerpoint/2010/main" val="1858304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706090"/>
          </a:xfrm>
        </p:spPr>
        <p:txBody>
          <a:bodyPr>
            <a:normAutofit fontScale="90000"/>
          </a:bodyPr>
          <a:lstStyle/>
          <a:p>
            <a:r>
              <a:rPr lang="es-ES" dirty="0"/>
              <a:t>Pruebas </a:t>
            </a:r>
            <a:r>
              <a:rPr lang="es-ES" dirty="0" smtClean="0"/>
              <a:t>estandarizadas</a:t>
            </a:r>
            <a:endParaRPr lang="es-ES" dirty="0"/>
          </a:p>
        </p:txBody>
      </p:sp>
      <p:sp>
        <p:nvSpPr>
          <p:cNvPr id="3" name="Rectángulo 2"/>
          <p:cNvSpPr/>
          <p:nvPr/>
        </p:nvSpPr>
        <p:spPr>
          <a:xfrm>
            <a:off x="560512" y="1772816"/>
            <a:ext cx="1800200"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err="1"/>
              <a:t>Scholastic</a:t>
            </a:r>
            <a:r>
              <a:rPr lang="es-ES" dirty="0"/>
              <a:t> </a:t>
            </a:r>
            <a:r>
              <a:rPr lang="es-ES" dirty="0" err="1"/>
              <a:t>Assessment</a:t>
            </a:r>
            <a:r>
              <a:rPr lang="es-ES" dirty="0"/>
              <a:t> </a:t>
            </a:r>
            <a:r>
              <a:rPr lang="es-ES" dirty="0" smtClean="0"/>
              <a:t>Test (SAT) </a:t>
            </a:r>
            <a:r>
              <a:rPr lang="es-ES" sz="1000" dirty="0" smtClean="0"/>
              <a:t>SAT </a:t>
            </a:r>
            <a:r>
              <a:rPr lang="es-ES" sz="1000" dirty="0" err="1" smtClean="0"/>
              <a:t>Reasoning</a:t>
            </a:r>
            <a:r>
              <a:rPr lang="es-ES" sz="1000" dirty="0" smtClean="0"/>
              <a:t> Test</a:t>
            </a:r>
            <a:endParaRPr lang="es-ES" sz="1000" dirty="0"/>
          </a:p>
        </p:txBody>
      </p:sp>
      <p:sp>
        <p:nvSpPr>
          <p:cNvPr id="4" name="Rectángulo 3"/>
          <p:cNvSpPr/>
          <p:nvPr/>
        </p:nvSpPr>
        <p:spPr>
          <a:xfrm>
            <a:off x="560512" y="3717032"/>
            <a:ext cx="1728192"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American </a:t>
            </a:r>
            <a:r>
              <a:rPr lang="es-ES" dirty="0" err="1" smtClean="0"/>
              <a:t>College</a:t>
            </a:r>
            <a:r>
              <a:rPr lang="es-ES" dirty="0" smtClean="0"/>
              <a:t> </a:t>
            </a:r>
            <a:r>
              <a:rPr lang="es-ES" dirty="0" err="1" smtClean="0"/>
              <a:t>Testing</a:t>
            </a:r>
            <a:r>
              <a:rPr lang="es-ES" dirty="0" smtClean="0"/>
              <a:t> (ACT)</a:t>
            </a:r>
            <a:endParaRPr lang="es-ES" dirty="0"/>
          </a:p>
        </p:txBody>
      </p:sp>
      <p:cxnSp>
        <p:nvCxnSpPr>
          <p:cNvPr id="5" name="Conector recto 4"/>
          <p:cNvCxnSpPr/>
          <p:nvPr/>
        </p:nvCxnSpPr>
        <p:spPr>
          <a:xfrm>
            <a:off x="2648744" y="1556792"/>
            <a:ext cx="0" cy="4320480"/>
          </a:xfrm>
          <a:prstGeom prst="line">
            <a:avLst/>
          </a:prstGeom>
        </p:spPr>
        <p:style>
          <a:lnRef idx="2">
            <a:schemeClr val="dk1"/>
          </a:lnRef>
          <a:fillRef idx="0">
            <a:schemeClr val="dk1"/>
          </a:fillRef>
          <a:effectRef idx="1">
            <a:schemeClr val="dk1"/>
          </a:effectRef>
          <a:fontRef idx="minor">
            <a:schemeClr val="tx1"/>
          </a:fontRef>
        </p:style>
      </p:cxnSp>
      <p:sp>
        <p:nvSpPr>
          <p:cNvPr id="8" name="Rectángulo 7"/>
          <p:cNvSpPr/>
          <p:nvPr/>
        </p:nvSpPr>
        <p:spPr>
          <a:xfrm>
            <a:off x="2864768" y="1124745"/>
            <a:ext cx="6552727" cy="38164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Pro</a:t>
            </a:r>
          </a:p>
          <a:p>
            <a:pPr marL="285750" indent="-285750" algn="just">
              <a:buFont typeface="Wingdings" panose="05000000000000000000" pitchFamily="2" charset="2"/>
              <a:buChar char="§"/>
            </a:pPr>
            <a:r>
              <a:rPr lang="es-ES" dirty="0" smtClean="0"/>
              <a:t>La estandarización es práctica. Es más fácil administrar la prueba y corregirla.</a:t>
            </a:r>
          </a:p>
          <a:p>
            <a:pPr marL="285750" indent="-285750" algn="just">
              <a:buFont typeface="Wingdings" panose="05000000000000000000" pitchFamily="2" charset="2"/>
              <a:buChar char="§"/>
            </a:pPr>
            <a:r>
              <a:rPr lang="es-ES" dirty="0" smtClean="0"/>
              <a:t>Al prepararse para estas pruebas los estudiantes adquieren habilidades útiles para el desempeño universitario.</a:t>
            </a:r>
          </a:p>
          <a:p>
            <a:pPr marL="285750" indent="-285750" algn="just">
              <a:buFont typeface="Wingdings" panose="05000000000000000000" pitchFamily="2" charset="2"/>
              <a:buChar char="§"/>
            </a:pPr>
            <a:r>
              <a:rPr lang="es-ES" dirty="0" smtClean="0"/>
              <a:t>Permite comparar los conocimientos y aptitudes de los estudiantes.</a:t>
            </a:r>
          </a:p>
          <a:p>
            <a:pPr marL="285750" indent="-285750" algn="just">
              <a:buFont typeface="Wingdings" panose="05000000000000000000" pitchFamily="2" charset="2"/>
              <a:buChar char="§"/>
            </a:pPr>
            <a:r>
              <a:rPr lang="es-ES" dirty="0" smtClean="0"/>
              <a:t>Es objetiva.</a:t>
            </a:r>
          </a:p>
          <a:p>
            <a:pPr algn="just"/>
            <a:endParaRPr lang="es-ES" dirty="0" smtClean="0"/>
          </a:p>
          <a:p>
            <a:pPr algn="just"/>
            <a:r>
              <a:rPr lang="es-ES" dirty="0" smtClean="0"/>
              <a:t>Contra</a:t>
            </a:r>
            <a:endParaRPr lang="es-ES" dirty="0"/>
          </a:p>
          <a:p>
            <a:pPr marL="285750" indent="-285750" algn="just">
              <a:buFont typeface="Wingdings" panose="05000000000000000000" pitchFamily="2" charset="2"/>
              <a:buChar char="§"/>
            </a:pPr>
            <a:r>
              <a:rPr lang="es-ES" dirty="0" smtClean="0"/>
              <a:t>La estandarización es parcializada en relación con ciertos grupos desfavorecidos.</a:t>
            </a:r>
          </a:p>
          <a:p>
            <a:pPr marL="285750" indent="-285750" algn="just">
              <a:buFont typeface="Wingdings" panose="05000000000000000000" pitchFamily="2" charset="2"/>
              <a:buChar char="§"/>
            </a:pPr>
            <a:r>
              <a:rPr lang="es-ES" dirty="0" smtClean="0"/>
              <a:t>No evalúa el pensamiento “fuera de la caja” (creatividad) u otros aspectos similares. </a:t>
            </a:r>
            <a:endParaRPr lang="es-ES" dirty="0"/>
          </a:p>
        </p:txBody>
      </p:sp>
      <p:sp>
        <p:nvSpPr>
          <p:cNvPr id="9" name="Rectángulo 8"/>
          <p:cNvSpPr/>
          <p:nvPr/>
        </p:nvSpPr>
        <p:spPr>
          <a:xfrm>
            <a:off x="2864768" y="5069054"/>
            <a:ext cx="6545932" cy="9361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smtClean="0"/>
              <a:t>“</a:t>
            </a:r>
            <a:r>
              <a:rPr lang="es-ES" sz="1400" dirty="0" err="1" smtClean="0"/>
              <a:t>Standardized</a:t>
            </a:r>
            <a:r>
              <a:rPr lang="es-ES" sz="1400" dirty="0" smtClean="0"/>
              <a:t> </a:t>
            </a:r>
            <a:r>
              <a:rPr lang="es-ES" sz="1400" dirty="0" err="1" smtClean="0"/>
              <a:t>testing</a:t>
            </a:r>
            <a:r>
              <a:rPr lang="es-ES" sz="1400" dirty="0" smtClean="0"/>
              <a:t> </a:t>
            </a:r>
            <a:r>
              <a:rPr lang="es-ES" sz="1400" dirty="0" err="1" smtClean="0"/>
              <a:t>is</a:t>
            </a:r>
            <a:r>
              <a:rPr lang="es-ES" sz="1400" dirty="0" smtClean="0"/>
              <a:t> </a:t>
            </a:r>
            <a:r>
              <a:rPr lang="es-ES" sz="1400" dirty="0" err="1" smtClean="0"/>
              <a:t>required</a:t>
            </a:r>
            <a:r>
              <a:rPr lang="es-ES" sz="1400" dirty="0" smtClean="0"/>
              <a:t> </a:t>
            </a:r>
            <a:r>
              <a:rPr lang="es-ES" sz="1400" dirty="0" err="1" smtClean="0"/>
              <a:t>by</a:t>
            </a:r>
            <a:r>
              <a:rPr lang="es-ES" sz="1400" dirty="0" smtClean="0"/>
              <a:t> </a:t>
            </a:r>
            <a:r>
              <a:rPr lang="es-ES" sz="1400" dirty="0" err="1" smtClean="0"/>
              <a:t>an</a:t>
            </a:r>
            <a:r>
              <a:rPr lang="es-ES" sz="1400" dirty="0" smtClean="0"/>
              <a:t> </a:t>
            </a:r>
            <a:r>
              <a:rPr lang="es-ES" sz="1400" dirty="0" err="1" smtClean="0"/>
              <a:t>overwhelming</a:t>
            </a:r>
            <a:r>
              <a:rPr lang="es-ES" sz="1400" dirty="0" smtClean="0"/>
              <a:t> </a:t>
            </a:r>
            <a:r>
              <a:rPr lang="es-ES" sz="1400" dirty="0" err="1" smtClean="0"/>
              <a:t>majority</a:t>
            </a:r>
            <a:r>
              <a:rPr lang="es-ES" sz="1400" dirty="0" smtClean="0"/>
              <a:t> of </a:t>
            </a:r>
            <a:r>
              <a:rPr lang="es-ES" sz="1400" dirty="0" err="1" smtClean="0"/>
              <a:t>survey</a:t>
            </a:r>
            <a:r>
              <a:rPr lang="es-ES" sz="1400" dirty="0" smtClean="0"/>
              <a:t> </a:t>
            </a:r>
            <a:r>
              <a:rPr lang="es-ES" sz="1400" dirty="0" err="1" smtClean="0"/>
              <a:t>respondents</a:t>
            </a:r>
            <a:r>
              <a:rPr lang="es-ES" sz="1400" dirty="0" smtClean="0"/>
              <a:t> </a:t>
            </a:r>
            <a:r>
              <a:rPr lang="es-ES" sz="1400" dirty="0" err="1" smtClean="0"/>
              <a:t>colleges</a:t>
            </a:r>
            <a:r>
              <a:rPr lang="es-ES" sz="1400" dirty="0" smtClean="0"/>
              <a:t>. At 78 </a:t>
            </a:r>
            <a:r>
              <a:rPr lang="es-ES" sz="1400" dirty="0" err="1" smtClean="0"/>
              <a:t>percent</a:t>
            </a:r>
            <a:r>
              <a:rPr lang="es-ES" sz="1400" dirty="0" smtClean="0"/>
              <a:t> of </a:t>
            </a:r>
            <a:r>
              <a:rPr lang="es-ES" sz="1400" dirty="0" err="1" smtClean="0"/>
              <a:t>institutions</a:t>
            </a:r>
            <a:r>
              <a:rPr lang="es-ES" sz="1400" dirty="0" smtClean="0"/>
              <a:t>, </a:t>
            </a:r>
            <a:r>
              <a:rPr lang="es-ES" sz="1400" dirty="0" err="1" smtClean="0"/>
              <a:t>either</a:t>
            </a:r>
            <a:r>
              <a:rPr lang="es-ES" sz="1400" dirty="0" smtClean="0"/>
              <a:t> </a:t>
            </a:r>
            <a:r>
              <a:rPr lang="es-ES" sz="1400" dirty="0" err="1" smtClean="0"/>
              <a:t>the</a:t>
            </a:r>
            <a:r>
              <a:rPr lang="es-ES" sz="1400" dirty="0" smtClean="0"/>
              <a:t> SAT </a:t>
            </a:r>
            <a:r>
              <a:rPr lang="es-ES" sz="1400" dirty="0" err="1" smtClean="0"/>
              <a:t>or</a:t>
            </a:r>
            <a:r>
              <a:rPr lang="es-ES" sz="1400" dirty="0" smtClean="0"/>
              <a:t> ACT </a:t>
            </a:r>
            <a:r>
              <a:rPr lang="es-ES" sz="1400" dirty="0" err="1" smtClean="0"/>
              <a:t>is</a:t>
            </a:r>
            <a:r>
              <a:rPr lang="es-ES" sz="1400" dirty="0" smtClean="0"/>
              <a:t> </a:t>
            </a:r>
            <a:r>
              <a:rPr lang="es-ES" sz="1400" dirty="0" err="1" smtClean="0"/>
              <a:t>required</a:t>
            </a:r>
            <a:r>
              <a:rPr lang="es-ES" sz="1400" dirty="0" smtClean="0"/>
              <a:t>.” </a:t>
            </a:r>
            <a:r>
              <a:rPr lang="es-ES" sz="1000" dirty="0" err="1" smtClean="0"/>
              <a:t>National</a:t>
            </a:r>
            <a:r>
              <a:rPr lang="es-ES" sz="1000" dirty="0" smtClean="0"/>
              <a:t> </a:t>
            </a:r>
            <a:r>
              <a:rPr lang="es-ES" sz="1000" dirty="0" err="1" smtClean="0"/>
              <a:t>Association</a:t>
            </a:r>
            <a:r>
              <a:rPr lang="es-ES" sz="1000" dirty="0" smtClean="0"/>
              <a:t> </a:t>
            </a:r>
            <a:r>
              <a:rPr lang="es-ES" sz="1000" dirty="0" err="1" smtClean="0"/>
              <a:t>for</a:t>
            </a:r>
            <a:r>
              <a:rPr lang="es-ES" sz="1000" dirty="0" smtClean="0"/>
              <a:t> </a:t>
            </a:r>
            <a:r>
              <a:rPr lang="es-ES" sz="1000" dirty="0" err="1" smtClean="0"/>
              <a:t>College</a:t>
            </a:r>
            <a:r>
              <a:rPr lang="es-ES" sz="1000" dirty="0" smtClean="0"/>
              <a:t> </a:t>
            </a:r>
            <a:r>
              <a:rPr lang="es-ES" sz="1000" dirty="0" err="1" smtClean="0"/>
              <a:t>Admission</a:t>
            </a:r>
            <a:r>
              <a:rPr lang="es-ES" sz="1000" dirty="0" smtClean="0"/>
              <a:t> </a:t>
            </a:r>
            <a:r>
              <a:rPr lang="es-ES" sz="1000" dirty="0" err="1" smtClean="0"/>
              <a:t>Counseling</a:t>
            </a:r>
            <a:r>
              <a:rPr lang="es-ES" sz="1000" dirty="0" smtClean="0"/>
              <a:t>. 2016. </a:t>
            </a:r>
            <a:r>
              <a:rPr lang="es-ES" sz="1000" i="1" dirty="0" smtClean="0"/>
              <a:t>Use of </a:t>
            </a:r>
            <a:r>
              <a:rPr lang="es-ES" sz="1000" i="1" dirty="0" err="1" smtClean="0"/>
              <a:t>Predictive</a:t>
            </a:r>
            <a:r>
              <a:rPr lang="es-ES" sz="1000" i="1" dirty="0" smtClean="0"/>
              <a:t> </a:t>
            </a:r>
            <a:r>
              <a:rPr lang="es-ES" sz="1000" i="1" dirty="0" err="1" smtClean="0"/>
              <a:t>Validity</a:t>
            </a:r>
            <a:r>
              <a:rPr lang="es-ES" sz="1000" i="1" dirty="0" smtClean="0"/>
              <a:t> </a:t>
            </a:r>
            <a:r>
              <a:rPr lang="es-ES" sz="1000" i="1" dirty="0" err="1" smtClean="0"/>
              <a:t>Studies</a:t>
            </a:r>
            <a:r>
              <a:rPr lang="es-ES" sz="1000" i="1" dirty="0" smtClean="0"/>
              <a:t> to </a:t>
            </a:r>
            <a:r>
              <a:rPr lang="es-ES" sz="1000" i="1" dirty="0" err="1" smtClean="0"/>
              <a:t>Inform</a:t>
            </a:r>
            <a:r>
              <a:rPr lang="es-ES" sz="1000" i="1" dirty="0" smtClean="0"/>
              <a:t> </a:t>
            </a:r>
            <a:r>
              <a:rPr lang="es-ES" sz="1000" i="1" dirty="0" err="1" smtClean="0"/>
              <a:t>Admission</a:t>
            </a:r>
            <a:r>
              <a:rPr lang="es-ES" sz="1000" i="1" dirty="0" smtClean="0"/>
              <a:t> </a:t>
            </a:r>
            <a:r>
              <a:rPr lang="es-ES" sz="1000" i="1" dirty="0" err="1" smtClean="0"/>
              <a:t>Practice</a:t>
            </a:r>
            <a:r>
              <a:rPr lang="es-ES" sz="1000" dirty="0" smtClean="0"/>
              <a:t>.</a:t>
            </a:r>
            <a:endParaRPr lang="es-ES" sz="1000" dirty="0"/>
          </a:p>
        </p:txBody>
      </p:sp>
    </p:spTree>
    <p:extLst>
      <p:ext uri="{BB962C8B-B14F-4D97-AF65-F5344CB8AC3E}">
        <p14:creationId xmlns:p14="http://schemas.microsoft.com/office/powerpoint/2010/main" val="1640676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764705"/>
            <a:ext cx="4488433" cy="5256583"/>
          </a:xfrm>
        </p:spPr>
        <p:txBody>
          <a:bodyPr>
            <a:normAutofit fontScale="92500" lnSpcReduction="20000"/>
          </a:bodyPr>
          <a:lstStyle/>
          <a:p>
            <a:pPr marL="0" indent="0">
              <a:buNone/>
            </a:pPr>
            <a:r>
              <a:rPr lang="en-US" dirty="0"/>
              <a:t>La Universidad George Washington </a:t>
            </a:r>
            <a:r>
              <a:rPr lang="en-US" dirty="0" err="1"/>
              <a:t>dejó</a:t>
            </a:r>
            <a:r>
              <a:rPr lang="en-US" dirty="0"/>
              <a:t> de </a:t>
            </a:r>
            <a:r>
              <a:rPr lang="en-US" dirty="0" err="1"/>
              <a:t>lado</a:t>
            </a:r>
            <a:r>
              <a:rPr lang="en-US" dirty="0"/>
              <a:t> las </a:t>
            </a:r>
            <a:r>
              <a:rPr lang="en-US" dirty="0" err="1"/>
              <a:t>pruebas</a:t>
            </a:r>
            <a:r>
              <a:rPr lang="en-US" dirty="0"/>
              <a:t> SAT o ACT para la </a:t>
            </a:r>
            <a:r>
              <a:rPr lang="en-US" dirty="0" err="1"/>
              <a:t>mayoría</a:t>
            </a:r>
            <a:r>
              <a:rPr lang="en-US" dirty="0"/>
              <a:t> de </a:t>
            </a:r>
            <a:r>
              <a:rPr lang="en-US" dirty="0" err="1"/>
              <a:t>procesos</a:t>
            </a:r>
            <a:r>
              <a:rPr lang="en-US" dirty="0"/>
              <a:t> de </a:t>
            </a:r>
            <a:r>
              <a:rPr lang="en-US" dirty="0" err="1" smtClean="0"/>
              <a:t>admisión</a:t>
            </a:r>
            <a:r>
              <a:rPr lang="en-US" dirty="0"/>
              <a:t>. </a:t>
            </a:r>
          </a:p>
          <a:p>
            <a:pPr marL="0" indent="0" algn="just">
              <a:buNone/>
            </a:pPr>
            <a:endParaRPr lang="en-US" i="1" dirty="0" smtClean="0"/>
          </a:p>
          <a:p>
            <a:pPr marL="0" indent="0">
              <a:buNone/>
            </a:pPr>
            <a:r>
              <a:rPr lang="en-US" i="1" dirty="0" smtClean="0"/>
              <a:t>“</a:t>
            </a:r>
            <a:r>
              <a:rPr lang="en-US" i="1" dirty="0"/>
              <a:t>We want outstanding students from all over the world and from all different backgrounds – regardless of their standardized scores – to recognize GW as a place where they can thrive</a:t>
            </a:r>
            <a:r>
              <a:rPr lang="en-US" dirty="0"/>
              <a:t>.”</a:t>
            </a:r>
          </a:p>
          <a:p>
            <a:pPr marL="0" indent="0">
              <a:buNone/>
            </a:pPr>
            <a:endParaRPr lang="es-ES" sz="1400" dirty="0"/>
          </a:p>
          <a:p>
            <a:pPr marL="0" indent="0">
              <a:buNone/>
            </a:pPr>
            <a:endParaRPr lang="es-ES" sz="1400" dirty="0"/>
          </a:p>
          <a:p>
            <a:pPr marL="0" indent="0">
              <a:buNone/>
            </a:pPr>
            <a:r>
              <a:rPr lang="es-ES" sz="1400" dirty="0"/>
              <a:t>https://www.washingtonpost.com/news/grade-point/wp/2015/07/27/george-washington-university-applicants-no-longer-need-to-take-admissions-tests/?utm_term=.7ed4d069a221</a:t>
            </a:r>
          </a:p>
          <a:p>
            <a:pPr marL="0" indent="0">
              <a:buNone/>
            </a:pPr>
            <a:endParaRPr lang="es-ES" dirty="0"/>
          </a:p>
        </p:txBody>
      </p:sp>
      <p:pic>
        <p:nvPicPr>
          <p:cNvPr id="5" name="Marcador de contenido 7"/>
          <p:cNvPicPr>
            <a:picLocks noGrp="1" noChangeAspect="1"/>
          </p:cNvPicPr>
          <p:nvPr>
            <p:ph sz="half" idx="2"/>
          </p:nvPr>
        </p:nvPicPr>
        <p:blipFill>
          <a:blip r:embed="rId3"/>
          <a:stretch>
            <a:fillRect/>
          </a:stretch>
        </p:blipFill>
        <p:spPr>
          <a:xfrm>
            <a:off x="5448301" y="2357961"/>
            <a:ext cx="3897188" cy="2583208"/>
          </a:xfrm>
          <a:prstGeom prst="rect">
            <a:avLst/>
          </a:prstGeom>
        </p:spPr>
      </p:pic>
    </p:spTree>
    <p:extLst>
      <p:ext uri="{BB962C8B-B14F-4D97-AF65-F5344CB8AC3E}">
        <p14:creationId xmlns:p14="http://schemas.microsoft.com/office/powerpoint/2010/main" val="3112315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3600" dirty="0"/>
              <a:t>Andrés Bernasconi llama a repensar proceso de admisión de Universidades</a:t>
            </a:r>
            <a:endParaRPr lang="es-ES" sz="3600"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PE" dirty="0"/>
              <a:t>“</a:t>
            </a:r>
            <a:r>
              <a:rPr lang="es-PE" i="1" dirty="0"/>
              <a:t>Hoy día, todas las instituciones seleccionan en base a la misma evaluación de sus postulantes, hoy día es la PSU, mañana puede ser la PSU más las notas. Pero un postulante a primer año de carrera, aparte de sus notas, trae otros atributos en su experiencia como estudiantes y como ser humano, que las Universidades no están considerando. </a:t>
            </a:r>
            <a:r>
              <a:rPr lang="es-PE" i="1" dirty="0">
                <a:solidFill>
                  <a:srgbClr val="FF0000"/>
                </a:solidFill>
              </a:rPr>
              <a:t>Yo creo que hay que repensar el sistema de admisión, y revisar la alineación que existe entre el proyecto educativo de la institución y el perfil de los estudiantes.”</a:t>
            </a:r>
          </a:p>
          <a:p>
            <a:pPr marL="0" indent="0">
              <a:buNone/>
            </a:pPr>
            <a:r>
              <a:rPr lang="es-ES" sz="1625" dirty="0"/>
              <a:t>http://uestatales.cl/cue/?q=node/75</a:t>
            </a:r>
          </a:p>
          <a:p>
            <a:pPr marL="0" indent="0">
              <a:buNone/>
            </a:pPr>
            <a:endParaRPr lang="es-ES" dirty="0"/>
          </a:p>
        </p:txBody>
      </p:sp>
    </p:spTree>
    <p:extLst>
      <p:ext uri="{BB962C8B-B14F-4D97-AF65-F5344CB8AC3E}">
        <p14:creationId xmlns:p14="http://schemas.microsoft.com/office/powerpoint/2010/main" val="340740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04528" y="548680"/>
            <a:ext cx="1728192"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Oficina de Admisión</a:t>
            </a:r>
            <a:endParaRPr lang="es-ES" dirty="0"/>
          </a:p>
        </p:txBody>
      </p:sp>
      <p:sp>
        <p:nvSpPr>
          <p:cNvPr id="6" name="Rectángulo 5"/>
          <p:cNvSpPr/>
          <p:nvPr/>
        </p:nvSpPr>
        <p:spPr>
          <a:xfrm>
            <a:off x="2792760" y="548680"/>
            <a:ext cx="2880320"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Identificar a los postulantes con mayores probabilidades de éxito académico.</a:t>
            </a:r>
            <a:endParaRPr lang="es-ES" dirty="0"/>
          </a:p>
        </p:txBody>
      </p:sp>
      <p:cxnSp>
        <p:nvCxnSpPr>
          <p:cNvPr id="13" name="Conector recto 12"/>
          <p:cNvCxnSpPr>
            <a:stCxn id="5" idx="3"/>
            <a:endCxn id="6" idx="1"/>
          </p:cNvCxnSpPr>
          <p:nvPr/>
        </p:nvCxnSpPr>
        <p:spPr>
          <a:xfrm>
            <a:off x="2432720" y="1088740"/>
            <a:ext cx="360040" cy="0"/>
          </a:xfrm>
          <a:prstGeom prst="line">
            <a:avLst/>
          </a:prstGeom>
        </p:spPr>
        <p:style>
          <a:lnRef idx="2">
            <a:schemeClr val="dk1"/>
          </a:lnRef>
          <a:fillRef idx="0">
            <a:schemeClr val="dk1"/>
          </a:fillRef>
          <a:effectRef idx="1">
            <a:schemeClr val="dk1"/>
          </a:effectRef>
          <a:fontRef idx="minor">
            <a:schemeClr val="tx1"/>
          </a:fontRef>
        </p:style>
      </p:cxnSp>
      <p:sp>
        <p:nvSpPr>
          <p:cNvPr id="14" name="Rectángulo 13"/>
          <p:cNvSpPr/>
          <p:nvPr/>
        </p:nvSpPr>
        <p:spPr>
          <a:xfrm>
            <a:off x="6249144" y="548680"/>
            <a:ext cx="2520280" cy="10621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Valor predictivo de los exámenes de admisión</a:t>
            </a:r>
            <a:endParaRPr lang="es-ES" dirty="0"/>
          </a:p>
        </p:txBody>
      </p:sp>
      <p:cxnSp>
        <p:nvCxnSpPr>
          <p:cNvPr id="29" name="Conector recto 28"/>
          <p:cNvCxnSpPr>
            <a:stCxn id="6" idx="3"/>
            <a:endCxn id="14" idx="1"/>
          </p:cNvCxnSpPr>
          <p:nvPr/>
        </p:nvCxnSpPr>
        <p:spPr>
          <a:xfrm flipV="1">
            <a:off x="5673080" y="1079739"/>
            <a:ext cx="576064" cy="9001"/>
          </a:xfrm>
          <a:prstGeom prst="line">
            <a:avLst/>
          </a:prstGeom>
        </p:spPr>
        <p:style>
          <a:lnRef idx="2">
            <a:schemeClr val="dk1"/>
          </a:lnRef>
          <a:fillRef idx="0">
            <a:schemeClr val="dk1"/>
          </a:fillRef>
          <a:effectRef idx="1">
            <a:schemeClr val="dk1"/>
          </a:effectRef>
          <a:fontRef idx="minor">
            <a:schemeClr val="tx1"/>
          </a:fontRef>
        </p:style>
      </p:cxnSp>
      <p:sp>
        <p:nvSpPr>
          <p:cNvPr id="35" name="Rectángulo 34"/>
          <p:cNvSpPr/>
          <p:nvPr/>
        </p:nvSpPr>
        <p:spPr>
          <a:xfrm>
            <a:off x="704528" y="2494941"/>
            <a:ext cx="244827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gency FB" panose="020B0503020202020204" pitchFamily="34" charset="0"/>
              </a:rPr>
              <a:t>Habilidades cognitivas</a:t>
            </a:r>
            <a:endParaRPr lang="es-ES" sz="1400" dirty="0">
              <a:latin typeface="Agency FB" panose="020B0503020202020204" pitchFamily="34" charset="0"/>
            </a:endParaRPr>
          </a:p>
        </p:txBody>
      </p:sp>
      <p:sp>
        <p:nvSpPr>
          <p:cNvPr id="36" name="Rectángulo 35"/>
          <p:cNvSpPr/>
          <p:nvPr/>
        </p:nvSpPr>
        <p:spPr>
          <a:xfrm rot="1540627">
            <a:off x="6340779" y="2766816"/>
            <a:ext cx="1978756"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ial Black" panose="020B0A04020102020204" pitchFamily="34" charset="0"/>
              </a:rPr>
              <a:t>Motivación</a:t>
            </a:r>
            <a:endParaRPr lang="es-ES" sz="1400" dirty="0">
              <a:latin typeface="Arial Black" panose="020B0A04020102020204" pitchFamily="34" charset="0"/>
            </a:endParaRPr>
          </a:p>
        </p:txBody>
      </p:sp>
      <p:sp>
        <p:nvSpPr>
          <p:cNvPr id="37" name="Rectángulo 36"/>
          <p:cNvSpPr/>
          <p:nvPr/>
        </p:nvSpPr>
        <p:spPr>
          <a:xfrm rot="21102121">
            <a:off x="3368824" y="4653136"/>
            <a:ext cx="2232248" cy="5406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err="1" smtClean="0">
                <a:latin typeface="AR BONNIE" panose="02000000000000000000" pitchFamily="2" charset="0"/>
              </a:rPr>
              <a:t>Autoconcepto</a:t>
            </a:r>
            <a:endParaRPr lang="es-ES" sz="1400" dirty="0">
              <a:latin typeface="AR BONNIE" panose="02000000000000000000" pitchFamily="2" charset="0"/>
            </a:endParaRPr>
          </a:p>
        </p:txBody>
      </p:sp>
      <p:sp>
        <p:nvSpPr>
          <p:cNvPr id="38" name="Rectángulo 37"/>
          <p:cNvSpPr/>
          <p:nvPr/>
        </p:nvSpPr>
        <p:spPr>
          <a:xfrm>
            <a:off x="6393160" y="5661248"/>
            <a:ext cx="23042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BERKLEY" panose="02000000000000000000" pitchFamily="2" charset="0"/>
              </a:rPr>
              <a:t>Contexto socioeconómico</a:t>
            </a:r>
            <a:endParaRPr lang="es-ES" sz="1400" dirty="0">
              <a:latin typeface="AR BERKLEY" panose="02000000000000000000" pitchFamily="2" charset="0"/>
            </a:endParaRPr>
          </a:p>
        </p:txBody>
      </p:sp>
      <p:sp>
        <p:nvSpPr>
          <p:cNvPr id="43" name="Rectángulo 42"/>
          <p:cNvSpPr/>
          <p:nvPr/>
        </p:nvSpPr>
        <p:spPr>
          <a:xfrm rot="19422621">
            <a:off x="560357" y="4668073"/>
            <a:ext cx="1891899" cy="747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CENA" panose="02000000000000000000" pitchFamily="2" charset="0"/>
              </a:rPr>
              <a:t>Nivel de escolaridad de los padres</a:t>
            </a:r>
            <a:endParaRPr lang="es-ES" sz="1400" dirty="0">
              <a:latin typeface="AR CENA" panose="02000000000000000000" pitchFamily="2" charset="0"/>
            </a:endParaRPr>
          </a:p>
        </p:txBody>
      </p:sp>
      <p:sp>
        <p:nvSpPr>
          <p:cNvPr id="44" name="Rectángulo 43"/>
          <p:cNvSpPr/>
          <p:nvPr/>
        </p:nvSpPr>
        <p:spPr>
          <a:xfrm rot="1005369">
            <a:off x="2760501" y="5640083"/>
            <a:ext cx="1896514" cy="5359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CENA" panose="02000000000000000000" pitchFamily="2" charset="0"/>
              </a:rPr>
              <a:t>Salud</a:t>
            </a:r>
            <a:endParaRPr lang="es-ES" sz="1400" dirty="0">
              <a:latin typeface="AR CENA" panose="02000000000000000000" pitchFamily="2" charset="0"/>
            </a:endParaRPr>
          </a:p>
        </p:txBody>
      </p:sp>
      <p:sp>
        <p:nvSpPr>
          <p:cNvPr id="46" name="Rectángulo 45"/>
          <p:cNvSpPr/>
          <p:nvPr/>
        </p:nvSpPr>
        <p:spPr>
          <a:xfrm>
            <a:off x="3728864" y="2636912"/>
            <a:ext cx="1872208" cy="4735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CHRISTY" panose="02000000000000000000" pitchFamily="2" charset="0"/>
              </a:rPr>
              <a:t>Lugar de residencia</a:t>
            </a:r>
            <a:endParaRPr lang="es-ES" sz="1400" dirty="0">
              <a:latin typeface="AR CHRISTY" panose="02000000000000000000" pitchFamily="2" charset="0"/>
            </a:endParaRPr>
          </a:p>
        </p:txBody>
      </p:sp>
      <p:sp>
        <p:nvSpPr>
          <p:cNvPr id="47" name="Rectángulo 46"/>
          <p:cNvSpPr/>
          <p:nvPr/>
        </p:nvSpPr>
        <p:spPr>
          <a:xfrm rot="20694058">
            <a:off x="6465168" y="4365104"/>
            <a:ext cx="2016224"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Contexto </a:t>
            </a:r>
            <a:r>
              <a:rPr lang="es-ES" sz="1400" dirty="0" err="1" smtClean="0"/>
              <a:t>sociohistórico</a:t>
            </a:r>
            <a:endParaRPr lang="es-ES" sz="1400" dirty="0"/>
          </a:p>
        </p:txBody>
      </p:sp>
      <p:cxnSp>
        <p:nvCxnSpPr>
          <p:cNvPr id="49" name="Conector recto 48"/>
          <p:cNvCxnSpPr/>
          <p:nvPr/>
        </p:nvCxnSpPr>
        <p:spPr>
          <a:xfrm>
            <a:off x="548640" y="2069869"/>
            <a:ext cx="8364800" cy="26984"/>
          </a:xfrm>
          <a:prstGeom prst="line">
            <a:avLst/>
          </a:prstGeom>
        </p:spPr>
        <p:style>
          <a:lnRef idx="3">
            <a:schemeClr val="accent2"/>
          </a:lnRef>
          <a:fillRef idx="0">
            <a:schemeClr val="accent2"/>
          </a:fillRef>
          <a:effectRef idx="2">
            <a:schemeClr val="accent2"/>
          </a:effectRef>
          <a:fontRef idx="minor">
            <a:schemeClr val="tx1"/>
          </a:fontRef>
        </p:style>
      </p:cxnSp>
      <p:sp>
        <p:nvSpPr>
          <p:cNvPr id="54" name="Rectángulo 53"/>
          <p:cNvSpPr/>
          <p:nvPr/>
        </p:nvSpPr>
        <p:spPr>
          <a:xfrm>
            <a:off x="776536" y="3337280"/>
            <a:ext cx="100811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BERKLEY" panose="02000000000000000000" pitchFamily="2" charset="0"/>
              </a:rPr>
              <a:t>Aptitudes</a:t>
            </a:r>
            <a:endParaRPr lang="es-ES" sz="1400" dirty="0">
              <a:latin typeface="AR BERKLEY" panose="02000000000000000000" pitchFamily="2" charset="0"/>
            </a:endParaRPr>
          </a:p>
        </p:txBody>
      </p:sp>
      <p:sp>
        <p:nvSpPr>
          <p:cNvPr id="55" name="Rectángulo 54"/>
          <p:cNvSpPr/>
          <p:nvPr/>
        </p:nvSpPr>
        <p:spPr>
          <a:xfrm>
            <a:off x="2000672" y="3337280"/>
            <a:ext cx="1130424" cy="484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AR CARTER" panose="02000000000000000000" pitchFamily="2" charset="0"/>
              </a:rPr>
              <a:t>Inteligencia</a:t>
            </a:r>
            <a:endParaRPr lang="es-ES" sz="1400" dirty="0">
              <a:latin typeface="AR CARTER" panose="02000000000000000000" pitchFamily="2" charset="0"/>
            </a:endParaRPr>
          </a:p>
        </p:txBody>
      </p:sp>
      <p:cxnSp>
        <p:nvCxnSpPr>
          <p:cNvPr id="57" name="Conector recto 56"/>
          <p:cNvCxnSpPr>
            <a:endCxn id="54" idx="0"/>
          </p:cNvCxnSpPr>
          <p:nvPr/>
        </p:nvCxnSpPr>
        <p:spPr>
          <a:xfrm>
            <a:off x="1280592" y="3143013"/>
            <a:ext cx="0" cy="194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a:endCxn id="55" idx="0"/>
          </p:cNvCxnSpPr>
          <p:nvPr/>
        </p:nvCxnSpPr>
        <p:spPr>
          <a:xfrm>
            <a:off x="2490007" y="3143013"/>
            <a:ext cx="75877" cy="194267"/>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ángulo 60"/>
          <p:cNvSpPr/>
          <p:nvPr/>
        </p:nvSpPr>
        <p:spPr>
          <a:xfrm>
            <a:off x="4028172" y="3613551"/>
            <a:ext cx="1932939" cy="61176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AR ESSENCE" panose="02000000000000000000" pitchFamily="2" charset="0"/>
              </a:rPr>
              <a:t>Rendimiento escolar</a:t>
            </a:r>
            <a:endParaRPr lang="es-ES" sz="1600" dirty="0">
              <a:latin typeface="AR ESSENCE" panose="02000000000000000000" pitchFamily="2" charset="0"/>
            </a:endParaRPr>
          </a:p>
        </p:txBody>
      </p:sp>
      <p:sp>
        <p:nvSpPr>
          <p:cNvPr id="62" name="Rectángulo 61"/>
          <p:cNvSpPr/>
          <p:nvPr/>
        </p:nvSpPr>
        <p:spPr>
          <a:xfrm>
            <a:off x="1090333" y="6021287"/>
            <a:ext cx="1475551" cy="4763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Lengua materna</a:t>
            </a:r>
            <a:endParaRPr lang="es-ES" sz="1400" dirty="0"/>
          </a:p>
        </p:txBody>
      </p:sp>
    </p:spTree>
    <p:extLst>
      <p:ext uri="{BB962C8B-B14F-4D97-AF65-F5344CB8AC3E}">
        <p14:creationId xmlns:p14="http://schemas.microsoft.com/office/powerpoint/2010/main" val="3261327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ES" dirty="0" smtClean="0"/>
              <a:t>Examen único para el ingreso a pregrado </a:t>
            </a:r>
            <a:endParaRPr lang="es-ES" dirty="0"/>
          </a:p>
        </p:txBody>
      </p:sp>
      <p:sp>
        <p:nvSpPr>
          <p:cNvPr id="5" name="Rectángulo 4"/>
          <p:cNvSpPr/>
          <p:nvPr/>
        </p:nvSpPr>
        <p:spPr>
          <a:xfrm>
            <a:off x="1208584" y="1484784"/>
            <a:ext cx="1872208"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Seleccionar estudiantes </a:t>
            </a:r>
            <a:endParaRPr lang="es-ES" dirty="0"/>
          </a:p>
        </p:txBody>
      </p:sp>
      <p:sp>
        <p:nvSpPr>
          <p:cNvPr id="6" name="Rectángulo 5"/>
          <p:cNvSpPr/>
          <p:nvPr/>
        </p:nvSpPr>
        <p:spPr>
          <a:xfrm>
            <a:off x="1424608" y="3212976"/>
            <a:ext cx="1551348"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t>Identificar brechas en el perfil de ingreso (nivelación)</a:t>
            </a:r>
            <a:endParaRPr lang="es-ES" sz="1400" dirty="0"/>
          </a:p>
        </p:txBody>
      </p:sp>
      <p:sp>
        <p:nvSpPr>
          <p:cNvPr id="7" name="Rectángulo 6"/>
          <p:cNvSpPr/>
          <p:nvPr/>
        </p:nvSpPr>
        <p:spPr>
          <a:xfrm>
            <a:off x="3656856" y="1484784"/>
            <a:ext cx="2088232"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Evaluar la calidad de la educación básica</a:t>
            </a:r>
            <a:endParaRPr lang="es-ES" dirty="0"/>
          </a:p>
        </p:txBody>
      </p:sp>
      <p:sp>
        <p:nvSpPr>
          <p:cNvPr id="8" name="Rectángulo 7"/>
          <p:cNvSpPr/>
          <p:nvPr/>
        </p:nvSpPr>
        <p:spPr>
          <a:xfrm>
            <a:off x="6321152" y="1484784"/>
            <a:ext cx="1944216" cy="151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Generar información para la toma de decisiones</a:t>
            </a:r>
            <a:endParaRPr lang="es-ES" dirty="0"/>
          </a:p>
        </p:txBody>
      </p:sp>
      <p:sp>
        <p:nvSpPr>
          <p:cNvPr id="14" name="Rectángulo 13"/>
          <p:cNvSpPr/>
          <p:nvPr/>
        </p:nvSpPr>
        <p:spPr>
          <a:xfrm>
            <a:off x="5241032" y="3789040"/>
            <a:ext cx="1418456"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Estudiantes</a:t>
            </a:r>
            <a:endParaRPr lang="es-ES" dirty="0"/>
          </a:p>
        </p:txBody>
      </p:sp>
      <p:sp>
        <p:nvSpPr>
          <p:cNvPr id="15" name="Rectángulo 14"/>
          <p:cNvSpPr/>
          <p:nvPr/>
        </p:nvSpPr>
        <p:spPr>
          <a:xfrm>
            <a:off x="7049513" y="3789040"/>
            <a:ext cx="150388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Universidades</a:t>
            </a:r>
            <a:endParaRPr lang="es-ES" dirty="0"/>
          </a:p>
        </p:txBody>
      </p:sp>
      <p:sp>
        <p:nvSpPr>
          <p:cNvPr id="16" name="Rectángulo 15"/>
          <p:cNvSpPr/>
          <p:nvPr/>
        </p:nvSpPr>
        <p:spPr>
          <a:xfrm>
            <a:off x="5241032" y="5013176"/>
            <a:ext cx="1418456"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Colegios</a:t>
            </a:r>
            <a:endParaRPr lang="es-ES" dirty="0"/>
          </a:p>
        </p:txBody>
      </p:sp>
      <p:sp>
        <p:nvSpPr>
          <p:cNvPr id="17" name="Rectángulo 16"/>
          <p:cNvSpPr/>
          <p:nvPr/>
        </p:nvSpPr>
        <p:spPr>
          <a:xfrm>
            <a:off x="7113240" y="5013176"/>
            <a:ext cx="144016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Estado</a:t>
            </a:r>
            <a:endParaRPr lang="es-ES" dirty="0"/>
          </a:p>
        </p:txBody>
      </p:sp>
      <p:cxnSp>
        <p:nvCxnSpPr>
          <p:cNvPr id="19" name="Conector recto 18"/>
          <p:cNvCxnSpPr/>
          <p:nvPr/>
        </p:nvCxnSpPr>
        <p:spPr>
          <a:xfrm>
            <a:off x="6825208" y="3284984"/>
            <a:ext cx="0" cy="27363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Conector recto 20"/>
          <p:cNvCxnSpPr/>
          <p:nvPr/>
        </p:nvCxnSpPr>
        <p:spPr>
          <a:xfrm>
            <a:off x="4953000" y="4869160"/>
            <a:ext cx="374441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Conector recto 24"/>
          <p:cNvCxnSpPr/>
          <p:nvPr/>
        </p:nvCxnSpPr>
        <p:spPr>
          <a:xfrm>
            <a:off x="920552" y="1268760"/>
            <a:ext cx="763284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9" name="Conector recto 28"/>
          <p:cNvCxnSpPr>
            <a:stCxn id="5" idx="2"/>
          </p:cNvCxnSpPr>
          <p:nvPr/>
        </p:nvCxnSpPr>
        <p:spPr>
          <a:xfrm>
            <a:off x="2144688" y="2996952"/>
            <a:ext cx="0"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08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dirty="0" smtClean="0"/>
              <a:t>Gracias</a:t>
            </a:r>
            <a:endParaRPr lang="es-ES" dirty="0"/>
          </a:p>
        </p:txBody>
      </p:sp>
    </p:spTree>
    <p:extLst>
      <p:ext uri="{BB962C8B-B14F-4D97-AF65-F5344CB8AC3E}">
        <p14:creationId xmlns:p14="http://schemas.microsoft.com/office/powerpoint/2010/main" val="40893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Política de acceso a la educación superior</a:t>
            </a:r>
            <a:endParaRPr lang="es-ES" dirty="0"/>
          </a:p>
        </p:txBody>
      </p:sp>
      <p:sp>
        <p:nvSpPr>
          <p:cNvPr id="3" name="Marcador de contenido 2"/>
          <p:cNvSpPr>
            <a:spLocks noGrp="1"/>
          </p:cNvSpPr>
          <p:nvPr>
            <p:ph sz="half" idx="1"/>
          </p:nvPr>
        </p:nvSpPr>
        <p:spPr>
          <a:xfrm>
            <a:off x="536575" y="2132856"/>
            <a:ext cx="3840361" cy="3024336"/>
          </a:xfrm>
        </p:spPr>
        <p:txBody>
          <a:bodyPr>
            <a:normAutofit fontScale="92500"/>
          </a:bodyPr>
          <a:lstStyle/>
          <a:p>
            <a:pPr marL="0" indent="0" algn="just">
              <a:buNone/>
            </a:pPr>
            <a:r>
              <a:rPr lang="es-ES" dirty="0" smtClean="0"/>
              <a:t>Contar (o no) con un examen de admisión a la universidad y, de ser así, de qué tipo (por ejemplo, examen único) es parte de una política de acceso a la educación superior.</a:t>
            </a:r>
          </a:p>
          <a:p>
            <a:pPr marL="0" indent="0" algn="just">
              <a:buNone/>
            </a:pPr>
            <a:endParaRPr lang="es-ES" dirty="0"/>
          </a:p>
          <a:p>
            <a:pPr marL="0" indent="0" algn="just">
              <a:buNone/>
            </a:pPr>
            <a:endParaRPr lang="es-ES" dirty="0"/>
          </a:p>
        </p:txBody>
      </p:sp>
      <p:sp>
        <p:nvSpPr>
          <p:cNvPr id="6" name="Rectángulo 5"/>
          <p:cNvSpPr/>
          <p:nvPr/>
        </p:nvSpPr>
        <p:spPr>
          <a:xfrm>
            <a:off x="4978183" y="1772816"/>
            <a:ext cx="3384376" cy="33843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7" name="Rectángulo 6"/>
          <p:cNvSpPr/>
          <p:nvPr/>
        </p:nvSpPr>
        <p:spPr>
          <a:xfrm>
            <a:off x="5241033" y="4293096"/>
            <a:ext cx="1414978" cy="5543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Ingreso irrestricto</a:t>
            </a:r>
            <a:endParaRPr lang="es-ES" dirty="0"/>
          </a:p>
        </p:txBody>
      </p:sp>
      <p:sp>
        <p:nvSpPr>
          <p:cNvPr id="4" name="Rectángulo 3"/>
          <p:cNvSpPr/>
          <p:nvPr/>
        </p:nvSpPr>
        <p:spPr>
          <a:xfrm>
            <a:off x="5313040" y="1916832"/>
            <a:ext cx="2880320"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Acceso a la educación superior</a:t>
            </a:r>
            <a:endParaRPr lang="es-ES" dirty="0"/>
          </a:p>
        </p:txBody>
      </p:sp>
      <p:cxnSp>
        <p:nvCxnSpPr>
          <p:cNvPr id="8" name="Conector recto 7"/>
          <p:cNvCxnSpPr/>
          <p:nvPr/>
        </p:nvCxnSpPr>
        <p:spPr>
          <a:xfrm flipV="1">
            <a:off x="5745088" y="2492896"/>
            <a:ext cx="792088" cy="1800200"/>
          </a:xfrm>
          <a:prstGeom prst="line">
            <a:avLst/>
          </a:prstGeom>
        </p:spPr>
        <p:style>
          <a:lnRef idx="2">
            <a:schemeClr val="dk1"/>
          </a:lnRef>
          <a:fillRef idx="0">
            <a:schemeClr val="dk1"/>
          </a:fillRef>
          <a:effectRef idx="1">
            <a:schemeClr val="dk1"/>
          </a:effectRef>
          <a:fontRef idx="minor">
            <a:schemeClr val="tx1"/>
          </a:fontRef>
        </p:style>
      </p:cxnSp>
      <p:sp>
        <p:nvSpPr>
          <p:cNvPr id="10" name="Rectángulo 9"/>
          <p:cNvSpPr/>
          <p:nvPr/>
        </p:nvSpPr>
        <p:spPr>
          <a:xfrm>
            <a:off x="6825209" y="4293096"/>
            <a:ext cx="1368152" cy="5543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Ingreso con restricciones</a:t>
            </a:r>
            <a:endParaRPr lang="es-ES" dirty="0"/>
          </a:p>
        </p:txBody>
      </p:sp>
      <p:cxnSp>
        <p:nvCxnSpPr>
          <p:cNvPr id="12" name="Conector recto 11"/>
          <p:cNvCxnSpPr>
            <a:stCxn id="4" idx="2"/>
          </p:cNvCxnSpPr>
          <p:nvPr/>
        </p:nvCxnSpPr>
        <p:spPr>
          <a:xfrm>
            <a:off x="6753200" y="2492896"/>
            <a:ext cx="1054937" cy="187220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947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ángulo 12"/>
          <p:cNvSpPr/>
          <p:nvPr/>
        </p:nvSpPr>
        <p:spPr>
          <a:xfrm>
            <a:off x="632520" y="764704"/>
            <a:ext cx="4032448"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rgbClr val="FF0000"/>
                </a:solidFill>
              </a:rPr>
              <a:t>Políticas internacionales</a:t>
            </a:r>
          </a:p>
          <a:p>
            <a:pPr algn="ctr"/>
            <a:endParaRPr lang="es-ES" dirty="0" smtClean="0"/>
          </a:p>
          <a:p>
            <a:pPr marL="285750" indent="-285750">
              <a:buFont typeface="Wingdings" panose="05000000000000000000" pitchFamily="2" charset="2"/>
              <a:buChar char="§"/>
            </a:pPr>
            <a:r>
              <a:rPr lang="es-ES" sz="1600" dirty="0" smtClean="0"/>
              <a:t>Objetivos de Desarrollo del Milenio</a:t>
            </a:r>
          </a:p>
          <a:p>
            <a:pPr marL="285750" indent="-285750">
              <a:buFont typeface="Wingdings" panose="05000000000000000000" pitchFamily="2" charset="2"/>
              <a:buChar char="§"/>
            </a:pPr>
            <a:r>
              <a:rPr lang="es-ES" sz="1600" dirty="0" smtClean="0"/>
              <a:t>Foro Mundial de Educación </a:t>
            </a:r>
          </a:p>
          <a:p>
            <a:pPr marL="285750" indent="-285750">
              <a:buFont typeface="Wingdings" panose="05000000000000000000" pitchFamily="2" charset="2"/>
              <a:buChar char="§"/>
            </a:pPr>
            <a:r>
              <a:rPr lang="es-ES" sz="1600" dirty="0" smtClean="0"/>
              <a:t>Declaración Final de la Conferencia Mundial sobre Educación Superior del 2009 (Unesco).</a:t>
            </a:r>
            <a:endParaRPr lang="es-ES" sz="1600" dirty="0"/>
          </a:p>
        </p:txBody>
      </p:sp>
      <p:sp>
        <p:nvSpPr>
          <p:cNvPr id="14" name="Rectángulo 13"/>
          <p:cNvSpPr/>
          <p:nvPr/>
        </p:nvSpPr>
        <p:spPr>
          <a:xfrm>
            <a:off x="5097016" y="764704"/>
            <a:ext cx="3960440"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rgbClr val="FF0000"/>
                </a:solidFill>
              </a:rPr>
              <a:t>Políticas nacionales</a:t>
            </a:r>
          </a:p>
          <a:p>
            <a:endParaRPr lang="es-ES" sz="1600" dirty="0" smtClean="0"/>
          </a:p>
          <a:p>
            <a:pPr marL="285750" indent="-285750">
              <a:buFont typeface="Wingdings" panose="05000000000000000000" pitchFamily="2" charset="2"/>
              <a:buChar char="§"/>
            </a:pPr>
            <a:r>
              <a:rPr lang="es-ES" sz="1600" dirty="0" smtClean="0"/>
              <a:t>Acuerdo Nacional 2011-2016</a:t>
            </a:r>
          </a:p>
          <a:p>
            <a:pPr marL="285750" indent="-285750">
              <a:buFont typeface="Wingdings" panose="05000000000000000000" pitchFamily="2" charset="2"/>
              <a:buChar char="§"/>
            </a:pPr>
            <a:r>
              <a:rPr lang="es-ES" sz="1600" dirty="0" smtClean="0"/>
              <a:t>Plan Bicentenario: el Perú hacia el 2021</a:t>
            </a:r>
          </a:p>
          <a:p>
            <a:pPr marL="285750" indent="-285750">
              <a:buFont typeface="Wingdings" panose="05000000000000000000" pitchFamily="2" charset="2"/>
              <a:buChar char="§"/>
            </a:pPr>
            <a:r>
              <a:rPr lang="es-ES" sz="1600" dirty="0" smtClean="0"/>
              <a:t>Políticas Nacionales de Obligatorio Cumplimiento</a:t>
            </a:r>
            <a:endParaRPr lang="es-ES" sz="1600" dirty="0"/>
          </a:p>
        </p:txBody>
      </p:sp>
      <p:sp>
        <p:nvSpPr>
          <p:cNvPr id="15" name="Rectángulo 14"/>
          <p:cNvSpPr/>
          <p:nvPr/>
        </p:nvSpPr>
        <p:spPr>
          <a:xfrm>
            <a:off x="632520" y="3429000"/>
            <a:ext cx="4032448"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rgbClr val="FF0000"/>
                </a:solidFill>
              </a:rPr>
              <a:t>Políticas intersectoriales</a:t>
            </a:r>
          </a:p>
          <a:p>
            <a:pPr algn="ctr"/>
            <a:endParaRPr lang="es-ES" dirty="0"/>
          </a:p>
          <a:p>
            <a:pPr marL="285750" indent="-285750" algn="ctr">
              <a:buFont typeface="Wingdings" panose="05000000000000000000" pitchFamily="2" charset="2"/>
              <a:buChar char="§"/>
            </a:pPr>
            <a:r>
              <a:rPr lang="es-ES" sz="1600" dirty="0" smtClean="0"/>
              <a:t>Agenda de Competitividad 2014-2018</a:t>
            </a:r>
            <a:endParaRPr lang="es-ES" sz="1600" dirty="0"/>
          </a:p>
        </p:txBody>
      </p:sp>
      <p:sp>
        <p:nvSpPr>
          <p:cNvPr id="16" name="Rectángulo 15"/>
          <p:cNvSpPr/>
          <p:nvPr/>
        </p:nvSpPr>
        <p:spPr>
          <a:xfrm>
            <a:off x="5097016" y="3429000"/>
            <a:ext cx="3960440"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solidFill>
                  <a:srgbClr val="FF0000"/>
                </a:solidFill>
              </a:rPr>
              <a:t>Políticas sectoriales</a:t>
            </a:r>
          </a:p>
          <a:p>
            <a:pPr algn="ctr"/>
            <a:endParaRPr lang="es-ES" dirty="0" smtClean="0"/>
          </a:p>
          <a:p>
            <a:pPr marL="285750" indent="-285750">
              <a:buFont typeface="Wingdings" panose="05000000000000000000" pitchFamily="2" charset="2"/>
              <a:buChar char="§"/>
            </a:pPr>
            <a:r>
              <a:rPr lang="es-ES" sz="1600" dirty="0" smtClean="0"/>
              <a:t>Proyecto Educativo Nacional al 2021</a:t>
            </a:r>
          </a:p>
          <a:p>
            <a:pPr marL="285750" indent="-285750">
              <a:buFont typeface="Wingdings" panose="05000000000000000000" pitchFamily="2" charset="2"/>
              <a:buChar char="§"/>
            </a:pPr>
            <a:r>
              <a:rPr lang="es-ES" sz="1600" dirty="0" smtClean="0"/>
              <a:t>Metas Educativas al 2021:  La Educación que queremos para la generación de los Bicentenarios.</a:t>
            </a:r>
          </a:p>
          <a:p>
            <a:pPr marL="285750" indent="-285750">
              <a:buFont typeface="Wingdings" panose="05000000000000000000" pitchFamily="2" charset="2"/>
              <a:buChar char="§"/>
            </a:pPr>
            <a:r>
              <a:rPr lang="es-ES" sz="1600" dirty="0" smtClean="0"/>
              <a:t>Política de Aseguramiento de la Calidad de la Educación Superior Universitaria</a:t>
            </a:r>
            <a:endParaRPr lang="es-ES" sz="1600" dirty="0"/>
          </a:p>
        </p:txBody>
      </p:sp>
    </p:spTree>
    <p:extLst>
      <p:ext uri="{BB962C8B-B14F-4D97-AF65-F5344CB8AC3E}">
        <p14:creationId xmlns:p14="http://schemas.microsoft.com/office/powerpoint/2010/main" val="427833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Marcador de contenido 7"/>
          <p:cNvSpPr>
            <a:spLocks noGrp="1"/>
          </p:cNvSpPr>
          <p:nvPr>
            <p:ph sz="half" idx="1"/>
          </p:nvPr>
        </p:nvSpPr>
        <p:spPr>
          <a:xfrm>
            <a:off x="536575" y="332657"/>
            <a:ext cx="4128393" cy="5793508"/>
          </a:xfrm>
        </p:spPr>
        <p:txBody>
          <a:bodyPr>
            <a:normAutofit fontScale="92500" lnSpcReduction="20000"/>
          </a:bodyPr>
          <a:lstStyle/>
          <a:p>
            <a:pPr marL="0" indent="0" algn="just">
              <a:buNone/>
            </a:pPr>
            <a:r>
              <a:rPr lang="es-ES" dirty="0"/>
              <a:t>Clasificación más conocida o utilizada:</a:t>
            </a:r>
          </a:p>
          <a:p>
            <a:pPr marL="0" indent="0" algn="just">
              <a:buNone/>
            </a:pPr>
            <a:endParaRPr lang="es-ES" dirty="0"/>
          </a:p>
          <a:p>
            <a:pPr algn="just">
              <a:buFont typeface="Wingdings" panose="05000000000000000000" pitchFamily="2" charset="2"/>
              <a:buChar char="Ø"/>
            </a:pPr>
            <a:r>
              <a:rPr lang="es-ES" i="1" dirty="0"/>
              <a:t>Modelos selectivos vs. modelos no selectivos.</a:t>
            </a:r>
          </a:p>
          <a:p>
            <a:pPr marL="0" indent="0">
              <a:buNone/>
            </a:pPr>
            <a:endParaRPr lang="es-ES" dirty="0"/>
          </a:p>
          <a:p>
            <a:pPr marL="0" indent="0" algn="just">
              <a:buNone/>
            </a:pPr>
            <a:r>
              <a:rPr lang="es-ES" dirty="0"/>
              <a:t>Se vincula:</a:t>
            </a:r>
          </a:p>
          <a:p>
            <a:pPr marL="0" indent="0" algn="just">
              <a:buNone/>
            </a:pPr>
            <a:endParaRPr lang="es-ES" dirty="0"/>
          </a:p>
          <a:p>
            <a:pPr algn="just">
              <a:buFont typeface="Wingdings" panose="05000000000000000000" pitchFamily="2" charset="2"/>
              <a:buChar char="Ø"/>
            </a:pPr>
            <a:r>
              <a:rPr lang="es-ES" dirty="0"/>
              <a:t>I</a:t>
            </a:r>
            <a:r>
              <a:rPr lang="es-ES" i="1" dirty="0"/>
              <a:t>ngreso libre </a:t>
            </a:r>
            <a:r>
              <a:rPr lang="es-ES" dirty="0"/>
              <a:t>(irrestricto) - </a:t>
            </a:r>
            <a:r>
              <a:rPr lang="es-ES" i="1" dirty="0">
                <a:solidFill>
                  <a:srgbClr val="FF0000"/>
                </a:solidFill>
              </a:rPr>
              <a:t>democratización</a:t>
            </a:r>
            <a:r>
              <a:rPr lang="es-ES" dirty="0"/>
              <a:t> universitaria. </a:t>
            </a:r>
          </a:p>
          <a:p>
            <a:pPr marL="0" indent="0" algn="just">
              <a:buNone/>
            </a:pPr>
            <a:endParaRPr lang="es-ES" dirty="0"/>
          </a:p>
          <a:p>
            <a:pPr algn="just">
              <a:buFont typeface="Wingdings" panose="05000000000000000000" pitchFamily="2" charset="2"/>
              <a:buChar char="Ø"/>
            </a:pPr>
            <a:r>
              <a:rPr lang="es-ES" dirty="0"/>
              <a:t>I</a:t>
            </a:r>
            <a:r>
              <a:rPr lang="es-ES" i="1" dirty="0"/>
              <a:t>ngreso con restricciones</a:t>
            </a:r>
            <a:r>
              <a:rPr lang="es-ES" dirty="0"/>
              <a:t> -  </a:t>
            </a:r>
            <a:r>
              <a:rPr lang="es-ES" i="1" dirty="0">
                <a:solidFill>
                  <a:srgbClr val="FF0000"/>
                </a:solidFill>
              </a:rPr>
              <a:t>calidad</a:t>
            </a:r>
            <a:r>
              <a:rPr lang="es-ES" dirty="0"/>
              <a:t> de la educación superior.</a:t>
            </a:r>
          </a:p>
          <a:p>
            <a:endParaRPr lang="es-ES" dirty="0"/>
          </a:p>
        </p:txBody>
      </p:sp>
      <p:pic>
        <p:nvPicPr>
          <p:cNvPr id="11" name="Marcador de contenido 6"/>
          <p:cNvPicPr>
            <a:picLocks noGrp="1" noChangeAspect="1"/>
          </p:cNvPicPr>
          <p:nvPr>
            <p:ph sz="half" idx="2"/>
          </p:nvPr>
        </p:nvPicPr>
        <p:blipFill>
          <a:blip r:embed="rId3"/>
          <a:stretch>
            <a:fillRect/>
          </a:stretch>
        </p:blipFill>
        <p:spPr>
          <a:xfrm>
            <a:off x="4808984" y="908720"/>
            <a:ext cx="4746625" cy="3563688"/>
          </a:xfrm>
          <a:prstGeom prst="rect">
            <a:avLst/>
          </a:prstGeom>
        </p:spPr>
      </p:pic>
      <p:pic>
        <p:nvPicPr>
          <p:cNvPr id="12" name="Imagen 11"/>
          <p:cNvPicPr>
            <a:picLocks noChangeAspect="1"/>
          </p:cNvPicPr>
          <p:nvPr/>
        </p:nvPicPr>
        <p:blipFill>
          <a:blip r:embed="rId4"/>
          <a:stretch>
            <a:fillRect/>
          </a:stretch>
        </p:blipFill>
        <p:spPr>
          <a:xfrm>
            <a:off x="5241032" y="4653136"/>
            <a:ext cx="4054191" cy="542591"/>
          </a:xfrm>
          <a:prstGeom prst="rect">
            <a:avLst/>
          </a:prstGeom>
        </p:spPr>
      </p:pic>
    </p:spTree>
    <p:extLst>
      <p:ext uri="{BB962C8B-B14F-4D97-AF65-F5344CB8AC3E}">
        <p14:creationId xmlns:p14="http://schemas.microsoft.com/office/powerpoint/2010/main" val="341508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Expansión de la matrícula – erosión de la calidad del servicio educativo</a:t>
            </a:r>
          </a:p>
        </p:txBody>
      </p:sp>
      <p:sp>
        <p:nvSpPr>
          <p:cNvPr id="3" name="Marcador de contenido 2"/>
          <p:cNvSpPr>
            <a:spLocks noGrp="1"/>
          </p:cNvSpPr>
          <p:nvPr>
            <p:ph idx="1"/>
          </p:nvPr>
        </p:nvSpPr>
        <p:spPr/>
        <p:txBody>
          <a:bodyPr>
            <a:normAutofit fontScale="77500" lnSpcReduction="20000"/>
          </a:bodyPr>
          <a:lstStyle/>
          <a:p>
            <a:pPr marL="0" indent="0" algn="just">
              <a:buNone/>
            </a:pPr>
            <a:r>
              <a:rPr lang="es-PE" i="1" dirty="0"/>
              <a:t>“En nuestro país, entre 1996 y el 2012, se crearon 82 universidades, 59 bajo iniciativa privada y 23 bajo iniciativa pública, lo que produjo el que la matrícula creciera en 2.5 veces durante el mismo lapso de tiempo. </a:t>
            </a:r>
            <a:r>
              <a:rPr lang="es-PE" i="1" dirty="0">
                <a:solidFill>
                  <a:srgbClr val="FF0000"/>
                </a:solidFill>
              </a:rPr>
              <a:t>La expansión de la matrícula, principalmente en las universidades privadas, sumada a una débil o casi nula planificación de la misma</a:t>
            </a:r>
            <a:r>
              <a:rPr lang="es-PE" i="1" dirty="0"/>
              <a:t>, y la ausencia de políticas sectoriales de aseguramiento de la calidad han conllevado a un </a:t>
            </a:r>
            <a:r>
              <a:rPr lang="es-PE" i="1" dirty="0">
                <a:solidFill>
                  <a:srgbClr val="FF0000"/>
                </a:solidFill>
              </a:rPr>
              <a:t>preocupante resultado: la erosión paulatina de la calidad del servicio</a:t>
            </a:r>
            <a:r>
              <a:rPr lang="es-PE" i="1" dirty="0"/>
              <a:t>, una visible incapacidad de autorregulación de las instituciones y una limitada capacidad de gestión de los recursos públicos que se le otorgan a la universidad.”</a:t>
            </a:r>
          </a:p>
          <a:p>
            <a:pPr marL="0" indent="0" algn="just">
              <a:buNone/>
            </a:pPr>
            <a:endParaRPr lang="es-PE" i="1" dirty="0"/>
          </a:p>
          <a:p>
            <a:pPr marL="0" indent="0" algn="just">
              <a:buNone/>
            </a:pPr>
            <a:r>
              <a:rPr lang="es-PE" sz="2300" i="1" dirty="0"/>
              <a:t>Política de Aseguramiento de la Calidad  de la Educación Superior Universitaria </a:t>
            </a:r>
          </a:p>
          <a:p>
            <a:pPr marL="0" indent="0" algn="just">
              <a:buNone/>
            </a:pPr>
            <a:r>
              <a:rPr lang="es-ES" sz="1800" i="1" dirty="0"/>
              <a:t>http://www.minedu.gob.pe/reforma-universitaria/pdf/politica.pdf</a:t>
            </a:r>
          </a:p>
          <a:p>
            <a:pPr marL="0" indent="0">
              <a:buNone/>
            </a:pPr>
            <a:endParaRPr lang="es-ES" dirty="0"/>
          </a:p>
        </p:txBody>
      </p:sp>
    </p:spTree>
    <p:extLst>
      <p:ext uri="{BB962C8B-B14F-4D97-AF65-F5344CB8AC3E}">
        <p14:creationId xmlns:p14="http://schemas.microsoft.com/office/powerpoint/2010/main" val="273626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Marcador de contenido 9"/>
          <p:cNvSpPr>
            <a:spLocks noGrp="1"/>
          </p:cNvSpPr>
          <p:nvPr>
            <p:ph sz="half" idx="1"/>
          </p:nvPr>
        </p:nvSpPr>
        <p:spPr>
          <a:xfrm>
            <a:off x="536575" y="692697"/>
            <a:ext cx="4746625" cy="5433468"/>
          </a:xfrm>
        </p:spPr>
        <p:txBody>
          <a:bodyPr>
            <a:normAutofit lnSpcReduction="10000"/>
          </a:bodyPr>
          <a:lstStyle/>
          <a:p>
            <a:pPr marL="0" indent="0" algn="just">
              <a:buNone/>
            </a:pPr>
            <a:r>
              <a:rPr lang="es-ES" i="1" dirty="0"/>
              <a:t>El incremento en la matrícula en educación superior se presenta conjuntamente con (i) </a:t>
            </a:r>
            <a:r>
              <a:rPr lang="es-ES" i="1" dirty="0">
                <a:solidFill>
                  <a:srgbClr val="FF0000"/>
                </a:solidFill>
              </a:rPr>
              <a:t>el deterioro de las habilidades de los nuevos ingresantes y </a:t>
            </a:r>
            <a:r>
              <a:rPr lang="es-ES" i="1" dirty="0"/>
              <a:t>(ii) </a:t>
            </a:r>
            <a:r>
              <a:rPr lang="es-ES" i="1" dirty="0">
                <a:solidFill>
                  <a:srgbClr val="FF0000"/>
                </a:solidFill>
              </a:rPr>
              <a:t>un</a:t>
            </a:r>
            <a:r>
              <a:rPr lang="es-ES" i="1" dirty="0"/>
              <a:t> </a:t>
            </a:r>
            <a:r>
              <a:rPr lang="es-ES" i="1" dirty="0">
                <a:solidFill>
                  <a:srgbClr val="FF0000"/>
                </a:solidFill>
              </a:rPr>
              <a:t>menor nivel de selectividad por parte de las instituciones de educación superior. </a:t>
            </a:r>
          </a:p>
          <a:p>
            <a:pPr marL="0" indent="0">
              <a:buNone/>
            </a:pPr>
            <a:endParaRPr lang="es-ES" dirty="0"/>
          </a:p>
          <a:p>
            <a:pPr marL="0" indent="0" algn="just">
              <a:buNone/>
            </a:pPr>
            <a:r>
              <a:rPr lang="es-ES" sz="1700" dirty="0" err="1"/>
              <a:t>Yamada</a:t>
            </a:r>
            <a:r>
              <a:rPr lang="es-ES" sz="1700" dirty="0"/>
              <a:t>, G.; Castro, J.; Bacigalupo, J. y Velarde, L. (2013) “Mayor acceso con menor calidad en al educación superior: algunas evidencias desde las habilidades de los estudiantes”. Apuntes – Revista de Ciencias Sociales. Lima: Universidad del Pacífico, 72: 7-32</a:t>
            </a:r>
            <a:r>
              <a:rPr lang="es-ES" sz="1900" dirty="0"/>
              <a:t>.</a:t>
            </a:r>
          </a:p>
          <a:p>
            <a:pPr marL="0" indent="0">
              <a:buNone/>
            </a:pPr>
            <a:endParaRPr lang="es-ES" dirty="0"/>
          </a:p>
        </p:txBody>
      </p:sp>
      <p:pic>
        <p:nvPicPr>
          <p:cNvPr id="12" name="Marcador de contenido 11"/>
          <p:cNvPicPr>
            <a:picLocks noGrp="1" noChangeAspect="1"/>
          </p:cNvPicPr>
          <p:nvPr>
            <p:ph sz="half" idx="2"/>
          </p:nvPr>
        </p:nvPicPr>
        <p:blipFill>
          <a:blip r:embed="rId3"/>
          <a:stretch>
            <a:fillRect/>
          </a:stretch>
        </p:blipFill>
        <p:spPr>
          <a:xfrm>
            <a:off x="6033120" y="2708920"/>
            <a:ext cx="2592288" cy="1944216"/>
          </a:xfrm>
          <a:prstGeom prst="rect">
            <a:avLst/>
          </a:prstGeom>
        </p:spPr>
      </p:pic>
    </p:spTree>
    <p:extLst>
      <p:ext uri="{BB962C8B-B14F-4D97-AF65-F5344CB8AC3E}">
        <p14:creationId xmlns:p14="http://schemas.microsoft.com/office/powerpoint/2010/main" val="32438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es-ES" sz="3200" dirty="0"/>
              <a:t>Principios de la educación peruana</a:t>
            </a:r>
            <a:r>
              <a:rPr lang="es-ES" sz="2800" dirty="0"/>
              <a:t/>
            </a:r>
            <a:br>
              <a:rPr lang="es-ES" sz="2800" dirty="0"/>
            </a:br>
            <a:r>
              <a:rPr lang="es-ES" sz="2400" dirty="0"/>
              <a:t>(Art. 8 de la Ley General de Educación)</a:t>
            </a:r>
            <a:r>
              <a:rPr lang="es-ES" sz="2800" dirty="0"/>
              <a:t/>
            </a:r>
            <a:br>
              <a:rPr lang="es-ES" sz="2800" dirty="0"/>
            </a:br>
            <a:endParaRPr lang="es-ES" sz="2800" dirty="0"/>
          </a:p>
        </p:txBody>
      </p:sp>
      <p:sp>
        <p:nvSpPr>
          <p:cNvPr id="5" name="Rectángulo 4"/>
          <p:cNvSpPr/>
          <p:nvPr/>
        </p:nvSpPr>
        <p:spPr>
          <a:xfrm>
            <a:off x="848544" y="1628800"/>
            <a:ext cx="2376264" cy="11253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Equidad</a:t>
            </a:r>
            <a:endParaRPr lang="es-ES" dirty="0"/>
          </a:p>
        </p:txBody>
      </p:sp>
      <p:sp>
        <p:nvSpPr>
          <p:cNvPr id="6" name="Rectángulo 5"/>
          <p:cNvSpPr/>
          <p:nvPr/>
        </p:nvSpPr>
        <p:spPr>
          <a:xfrm>
            <a:off x="1352600" y="2965266"/>
            <a:ext cx="1440160" cy="60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t>Iguales oportunidades</a:t>
            </a:r>
            <a:endParaRPr lang="es-ES" sz="1600" dirty="0"/>
          </a:p>
        </p:txBody>
      </p:sp>
      <p:sp>
        <p:nvSpPr>
          <p:cNvPr id="7" name="Rectángulo 6"/>
          <p:cNvSpPr/>
          <p:nvPr/>
        </p:nvSpPr>
        <p:spPr>
          <a:xfrm>
            <a:off x="544372" y="3882578"/>
            <a:ext cx="936104" cy="64807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t>Acceso</a:t>
            </a:r>
            <a:endParaRPr lang="es-ES" sz="1600" dirty="0"/>
          </a:p>
        </p:txBody>
      </p:sp>
      <p:sp>
        <p:nvSpPr>
          <p:cNvPr id="8" name="Rectángulo 7"/>
          <p:cNvSpPr/>
          <p:nvPr/>
        </p:nvSpPr>
        <p:spPr>
          <a:xfrm>
            <a:off x="1568624" y="3882578"/>
            <a:ext cx="1296144" cy="648072"/>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t>Permanencia</a:t>
            </a:r>
            <a:endParaRPr lang="es-ES" sz="1600" dirty="0"/>
          </a:p>
        </p:txBody>
      </p:sp>
      <p:sp>
        <p:nvSpPr>
          <p:cNvPr id="9" name="Rectángulo 8"/>
          <p:cNvSpPr/>
          <p:nvPr/>
        </p:nvSpPr>
        <p:spPr>
          <a:xfrm>
            <a:off x="3008784" y="3882579"/>
            <a:ext cx="864096" cy="6480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Trato</a:t>
            </a:r>
            <a:endParaRPr lang="es-ES" dirty="0"/>
          </a:p>
        </p:txBody>
      </p:sp>
      <p:sp>
        <p:nvSpPr>
          <p:cNvPr id="10" name="Llamada de flecha hacia arriba 9"/>
          <p:cNvSpPr/>
          <p:nvPr/>
        </p:nvSpPr>
        <p:spPr>
          <a:xfrm>
            <a:off x="704528" y="4602659"/>
            <a:ext cx="2880320" cy="698549"/>
          </a:xfrm>
          <a:prstGeom prst="up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Agency FB" panose="020B0503020202020204" pitchFamily="34" charset="0"/>
              </a:rPr>
              <a:t>En un sistema educativo de calidad</a:t>
            </a:r>
            <a:endParaRPr lang="es-ES" sz="1600" dirty="0">
              <a:latin typeface="Agency FB" panose="020B0503020202020204" pitchFamily="34" charset="0"/>
            </a:endParaRPr>
          </a:p>
        </p:txBody>
      </p:sp>
      <p:sp>
        <p:nvSpPr>
          <p:cNvPr id="11" name="Rectángulo 10"/>
          <p:cNvSpPr/>
          <p:nvPr/>
        </p:nvSpPr>
        <p:spPr>
          <a:xfrm>
            <a:off x="3872880" y="1600239"/>
            <a:ext cx="2160240" cy="1125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Inclusión</a:t>
            </a:r>
            <a:endParaRPr lang="es-ES" dirty="0"/>
          </a:p>
        </p:txBody>
      </p:sp>
      <p:sp>
        <p:nvSpPr>
          <p:cNvPr id="12" name="Rectángulo 11"/>
          <p:cNvSpPr/>
          <p:nvPr/>
        </p:nvSpPr>
        <p:spPr>
          <a:xfrm>
            <a:off x="6609184" y="1600239"/>
            <a:ext cx="2036222" cy="1125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Calidad</a:t>
            </a:r>
            <a:endParaRPr lang="es-ES" dirty="0"/>
          </a:p>
        </p:txBody>
      </p:sp>
    </p:spTree>
    <p:extLst>
      <p:ext uri="{BB962C8B-B14F-4D97-AF65-F5344CB8AC3E}">
        <p14:creationId xmlns:p14="http://schemas.microsoft.com/office/powerpoint/2010/main" val="873632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2699</Words>
  <Application>Microsoft Office PowerPoint</Application>
  <PresentationFormat>A4 (210 x 297 mm)</PresentationFormat>
  <Paragraphs>248</Paragraphs>
  <Slides>39</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39</vt:i4>
      </vt:variant>
    </vt:vector>
  </HeadingPairs>
  <TitlesOfParts>
    <vt:vector size="53" baseType="lpstr">
      <vt:lpstr>Agency FB</vt:lpstr>
      <vt:lpstr>AR BERKLEY</vt:lpstr>
      <vt:lpstr>AR BONNIE</vt:lpstr>
      <vt:lpstr>AR CARTER</vt:lpstr>
      <vt:lpstr>AR CENA</vt:lpstr>
      <vt:lpstr>AR CHRISTY</vt:lpstr>
      <vt:lpstr>AR ESSENCE</vt:lpstr>
      <vt:lpstr>Arial</vt:lpstr>
      <vt:lpstr>Arial Black</vt:lpstr>
      <vt:lpstr>Calibri</vt:lpstr>
      <vt:lpstr>GothamMedium</vt:lpstr>
      <vt:lpstr>Times New Roman</vt:lpstr>
      <vt:lpstr>Wingdings</vt:lpstr>
      <vt:lpstr>Tema de Office</vt:lpstr>
      <vt:lpstr>Presentación de PowerPoint</vt:lpstr>
      <vt:lpstr>Presentación de PowerPoint</vt:lpstr>
      <vt:lpstr>Presentación de PowerPoint</vt:lpstr>
      <vt:lpstr>Política de acceso a la educación superior</vt:lpstr>
      <vt:lpstr>Presentación de PowerPoint</vt:lpstr>
      <vt:lpstr>Presentación de PowerPoint</vt:lpstr>
      <vt:lpstr>Expansión de la matrícula – erosión de la calidad del servicio educativo</vt:lpstr>
      <vt:lpstr>Presentación de PowerPoint</vt:lpstr>
      <vt:lpstr>Principios de la educación peruana (Art. 8 de la Ley General de Educación) </vt:lpstr>
      <vt:lpstr>Equidad - Masificación</vt:lpstr>
      <vt:lpstr>Presentación de PowerPoint</vt:lpstr>
      <vt:lpstr>Presentación de PowerPoint</vt:lpstr>
      <vt:lpstr>Presentación de PowerPoint</vt:lpstr>
      <vt:lpstr>Tribunal Constitucional - 2008 </vt:lpstr>
      <vt:lpstr>Presentación de PowerPoint</vt:lpstr>
      <vt:lpstr>Presentación de PowerPoint</vt:lpstr>
      <vt:lpstr>Ley Nº 30220 – Ley Universitaria </vt:lpstr>
      <vt:lpstr>Presentación de PowerPoint</vt:lpstr>
      <vt:lpstr>Presentación de PowerPoint</vt:lpstr>
      <vt:lpstr>Presentación de PowerPoint</vt:lpstr>
      <vt:lpstr>Ley Nº 30220 – Proceso de admisión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licenciamiento y su implementación en el Sistema Universitario Peruano</vt:lpstr>
      <vt:lpstr>Presentación de PowerPoint</vt:lpstr>
      <vt:lpstr>Presentación de PowerPoint</vt:lpstr>
      <vt:lpstr>Presentación de PowerPoint</vt:lpstr>
      <vt:lpstr>Pruebas estandarizadas</vt:lpstr>
      <vt:lpstr>Presentación de PowerPoint</vt:lpstr>
      <vt:lpstr>Andrés Bernasconi llama a repensar proceso de admisión de Universidades</vt:lpstr>
      <vt:lpstr>Presentación de PowerPoint</vt:lpstr>
      <vt:lpstr>Examen único para el ingreso a pregrado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Del Carmen Lazo Crovetto</dc:creator>
  <cp:lastModifiedBy>Patricia Pepita Casana  Bejarano</cp:lastModifiedBy>
  <cp:revision>97</cp:revision>
  <dcterms:created xsi:type="dcterms:W3CDTF">2017-07-13T13:58:51Z</dcterms:created>
  <dcterms:modified xsi:type="dcterms:W3CDTF">2017-07-20T22:23:31Z</dcterms:modified>
</cp:coreProperties>
</file>