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64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08" y="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RISANCHEZ\Desktop\risanchez\Sistemas%20de%20Informacion\9.%20Reportes\Informe%20SIES%20Ministro\Grafic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risanchez\Desktop\risanchez\3.%20Gesti&#243;n%20DIPODA\&#193;rea%20de%20Estudios%2016-03-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b="1"/>
              <a:t>Número de universidades a nivel nacional según tipo de gestión, 1990-2016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Hoja1!$B$4</c:f>
              <c:strCache>
                <c:ptCount val="1"/>
                <c:pt idx="0">
                  <c:v>Total de universidades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973125884016973E-2"/>
                  <c:y val="-2.867383512544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94619690954128E-2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060348892032062E-2"/>
                  <c:y val="-3.584229390681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340089145661525E-2"/>
                  <c:y val="-4.659498207885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3668639053254534E-2"/>
                  <c:y val="-5.376344086021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8408941485864562E-2"/>
                  <c:y val="-3.9426523297491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3.7718057520037718E-3"/>
                  <c:y val="-3.584229390681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Hoja1!$A$5:$A$31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Hoja1!$B$5:$B$31</c:f>
              <c:numCache>
                <c:formatCode>General</c:formatCode>
                <c:ptCount val="27"/>
                <c:pt idx="0">
                  <c:v>51</c:v>
                </c:pt>
                <c:pt idx="1">
                  <c:v>53</c:v>
                </c:pt>
                <c:pt idx="2">
                  <c:v>53</c:v>
                </c:pt>
                <c:pt idx="3">
                  <c:v>53</c:v>
                </c:pt>
                <c:pt idx="4">
                  <c:v>55</c:v>
                </c:pt>
                <c:pt idx="5">
                  <c:v>56</c:v>
                </c:pt>
                <c:pt idx="6">
                  <c:v>58</c:v>
                </c:pt>
                <c:pt idx="7">
                  <c:v>61</c:v>
                </c:pt>
                <c:pt idx="8">
                  <c:v>65</c:v>
                </c:pt>
                <c:pt idx="9">
                  <c:v>68</c:v>
                </c:pt>
                <c:pt idx="10">
                  <c:v>72</c:v>
                </c:pt>
                <c:pt idx="11">
                  <c:v>73</c:v>
                </c:pt>
                <c:pt idx="12">
                  <c:v>77</c:v>
                </c:pt>
                <c:pt idx="13">
                  <c:v>79</c:v>
                </c:pt>
                <c:pt idx="14">
                  <c:v>81</c:v>
                </c:pt>
                <c:pt idx="15">
                  <c:v>83</c:v>
                </c:pt>
                <c:pt idx="16">
                  <c:v>90</c:v>
                </c:pt>
                <c:pt idx="17">
                  <c:v>93</c:v>
                </c:pt>
                <c:pt idx="18">
                  <c:v>96</c:v>
                </c:pt>
                <c:pt idx="19">
                  <c:v>101</c:v>
                </c:pt>
                <c:pt idx="20">
                  <c:v>120</c:v>
                </c:pt>
                <c:pt idx="21">
                  <c:v>133</c:v>
                </c:pt>
                <c:pt idx="22">
                  <c:v>140</c:v>
                </c:pt>
                <c:pt idx="23">
                  <c:v>140</c:v>
                </c:pt>
                <c:pt idx="24">
                  <c:v>142</c:v>
                </c:pt>
                <c:pt idx="25">
                  <c:v>142</c:v>
                </c:pt>
                <c:pt idx="26">
                  <c:v>142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Hoja1!$C$4</c:f>
              <c:strCache>
                <c:ptCount val="1"/>
                <c:pt idx="0">
                  <c:v>Universidades públicas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973125884016973E-2"/>
                  <c:y val="-2.86738351254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420811070295931E-2"/>
                  <c:y val="3.942652329749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87713745638581E-2"/>
                  <c:y val="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0226019321259957E-2"/>
                  <c:y val="2.867383512544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3354560851503611E-2"/>
                  <c:y val="2.150537634408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9447731755423102E-3"/>
                  <c:y val="2.867383512544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3.0174446016030174E-2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Hoja1!$A$5:$A$31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Hoja1!$C$5:$C$31</c:f>
              <c:numCache>
                <c:formatCode>General</c:formatCode>
                <c:ptCount val="27"/>
                <c:pt idx="0">
                  <c:v>27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29</c:v>
                </c:pt>
                <c:pt idx="10">
                  <c:v>32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44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Hoja1!$D$4</c:f>
              <c:strCache>
                <c:ptCount val="1"/>
                <c:pt idx="0">
                  <c:v>Universidades privadas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868077157316959E-2"/>
                  <c:y val="3.584229390681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32115313018824E-2"/>
                  <c:y val="-3.584229390681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402640264026403E-2"/>
                  <c:y val="-4.301075268817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537332981306331E-2"/>
                  <c:y val="-4.301075268817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1834319526627219E-2"/>
                  <c:y val="-4.301075268817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3.0174446016030174E-2"/>
                  <c:y val="-4.301075268817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Hoja1!$A$5:$A$31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Hoja1!$D$5:$D$31</c:f>
              <c:numCache>
                <c:formatCode>General</c:formatCode>
                <c:ptCount val="27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27</c:v>
                </c:pt>
                <c:pt idx="5">
                  <c:v>28</c:v>
                </c:pt>
                <c:pt idx="6">
                  <c:v>30</c:v>
                </c:pt>
                <c:pt idx="7">
                  <c:v>33</c:v>
                </c:pt>
                <c:pt idx="8">
                  <c:v>37</c:v>
                </c:pt>
                <c:pt idx="9">
                  <c:v>39</c:v>
                </c:pt>
                <c:pt idx="10">
                  <c:v>40</c:v>
                </c:pt>
                <c:pt idx="11">
                  <c:v>40</c:v>
                </c:pt>
                <c:pt idx="12">
                  <c:v>44</c:v>
                </c:pt>
                <c:pt idx="13">
                  <c:v>46</c:v>
                </c:pt>
                <c:pt idx="14">
                  <c:v>47</c:v>
                </c:pt>
                <c:pt idx="15">
                  <c:v>49</c:v>
                </c:pt>
                <c:pt idx="16">
                  <c:v>55</c:v>
                </c:pt>
                <c:pt idx="17">
                  <c:v>57</c:v>
                </c:pt>
                <c:pt idx="18">
                  <c:v>59</c:v>
                </c:pt>
                <c:pt idx="19">
                  <c:v>63</c:v>
                </c:pt>
                <c:pt idx="20">
                  <c:v>76</c:v>
                </c:pt>
                <c:pt idx="21">
                  <c:v>82</c:v>
                </c:pt>
                <c:pt idx="22">
                  <c:v>89</c:v>
                </c:pt>
                <c:pt idx="23">
                  <c:v>89</c:v>
                </c:pt>
                <c:pt idx="24">
                  <c:v>91</c:v>
                </c:pt>
                <c:pt idx="25">
                  <c:v>91</c:v>
                </c:pt>
                <c:pt idx="26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48160"/>
        <c:axId val="145244160"/>
      </c:lineChart>
      <c:catAx>
        <c:axId val="1451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45244160"/>
        <c:crosses val="autoZero"/>
        <c:auto val="1"/>
        <c:lblAlgn val="ctr"/>
        <c:lblOffset val="100"/>
        <c:noMultiLvlLbl val="0"/>
      </c:catAx>
      <c:valAx>
        <c:axId val="145244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14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 sz="1400" b="1"/>
              <a:t>Postulantes e Ingresantes</a:t>
            </a: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 sz="1400" b="1"/>
              <a:t>Universidades Peruanas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70453830638537"/>
          <c:y val="0.19947147834679457"/>
          <c:w val="0.74641726036700151"/>
          <c:h val="0.530074792016657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Hoja1!$C$5</c:f>
              <c:strCache>
                <c:ptCount val="1"/>
                <c:pt idx="0">
                  <c:v>Postulantes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Hoja1!$B$6:$B$14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Hoja1!$C$6:$C$14</c:f>
              <c:numCache>
                <c:formatCode>General</c:formatCode>
                <c:ptCount val="9"/>
                <c:pt idx="0">
                  <c:v>64</c:v>
                </c:pt>
                <c:pt idx="1">
                  <c:v>143</c:v>
                </c:pt>
                <c:pt idx="2">
                  <c:v>239</c:v>
                </c:pt>
                <c:pt idx="3">
                  <c:v>208</c:v>
                </c:pt>
                <c:pt idx="4">
                  <c:v>263</c:v>
                </c:pt>
                <c:pt idx="5">
                  <c:v>294</c:v>
                </c:pt>
                <c:pt idx="6">
                  <c:v>381</c:v>
                </c:pt>
                <c:pt idx="7">
                  <c:v>411</c:v>
                </c:pt>
                <c:pt idx="8" formatCode="0">
                  <c:v>548.35900000000004</c:v>
                </c:pt>
              </c:numCache>
            </c:numRef>
          </c:val>
        </c:ser>
        <c:ser>
          <c:idx val="2"/>
          <c:order val="1"/>
          <c:tx>
            <c:strRef>
              <c:f>Hoja1!$D$5</c:f>
              <c:strCache>
                <c:ptCount val="1"/>
                <c:pt idx="0">
                  <c:v>Ingresantes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Hoja1!$B$6:$B$14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Hoja1!$D$6:$D$14</c:f>
              <c:numCache>
                <c:formatCode>General</c:formatCode>
                <c:ptCount val="9"/>
                <c:pt idx="0">
                  <c:v>24</c:v>
                </c:pt>
                <c:pt idx="1">
                  <c:v>42</c:v>
                </c:pt>
                <c:pt idx="2">
                  <c:v>59</c:v>
                </c:pt>
                <c:pt idx="3">
                  <c:v>60</c:v>
                </c:pt>
                <c:pt idx="4">
                  <c:v>73</c:v>
                </c:pt>
                <c:pt idx="5">
                  <c:v>89</c:v>
                </c:pt>
                <c:pt idx="6">
                  <c:v>101</c:v>
                </c:pt>
                <c:pt idx="7">
                  <c:v>144</c:v>
                </c:pt>
                <c:pt idx="8" formatCode="0">
                  <c:v>258.44099999999997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9790336"/>
        <c:axId val="109792256"/>
      </c:barChart>
      <c:lineChart>
        <c:grouping val="standard"/>
        <c:varyColors val="0"/>
        <c:ser>
          <c:idx val="0"/>
          <c:order val="2"/>
          <c:tx>
            <c:strRef>
              <c:f>Hoja1!$E$5</c:f>
              <c:strCache>
                <c:ptCount val="1"/>
                <c:pt idx="0">
                  <c:v>Índice de Selectividad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Hoja1!$B$6:$B$14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Hoja1!$E$6:$E$14</c:f>
              <c:numCache>
                <c:formatCode>0%</c:formatCode>
                <c:ptCount val="9"/>
                <c:pt idx="0">
                  <c:v>0.375</c:v>
                </c:pt>
                <c:pt idx="1">
                  <c:v>0.2937062937062937</c:v>
                </c:pt>
                <c:pt idx="2">
                  <c:v>0.24686192468619247</c:v>
                </c:pt>
                <c:pt idx="3">
                  <c:v>0.28846153846153844</c:v>
                </c:pt>
                <c:pt idx="4">
                  <c:v>0.27756653992395436</c:v>
                </c:pt>
                <c:pt idx="5">
                  <c:v>0.30272108843537415</c:v>
                </c:pt>
                <c:pt idx="6">
                  <c:v>0.26509186351706038</c:v>
                </c:pt>
                <c:pt idx="7">
                  <c:v>0.35036496350364965</c:v>
                </c:pt>
                <c:pt idx="8">
                  <c:v>0.47129891184424794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96352"/>
        <c:axId val="109794432"/>
      </c:lineChart>
      <c:catAx>
        <c:axId val="10979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9792256"/>
        <c:crosses val="autoZero"/>
        <c:auto val="1"/>
        <c:lblAlgn val="ctr"/>
        <c:lblOffset val="100"/>
        <c:noMultiLvlLbl val="0"/>
      </c:catAx>
      <c:valAx>
        <c:axId val="10979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(Cuerpo)"/>
                    <a:ea typeface="+mn-ea"/>
                    <a:cs typeface="+mn-cs"/>
                  </a:defRPr>
                </a:pPr>
                <a:r>
                  <a:rPr lang="es-PE" sz="1050">
                    <a:solidFill>
                      <a:schemeClr val="tx1"/>
                    </a:solidFill>
                    <a:latin typeface="Calibri (Cuerpo)"/>
                  </a:rPr>
                  <a:t>Número (Miles)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9790336"/>
        <c:crosses val="autoZero"/>
        <c:crossBetween val="between"/>
      </c:valAx>
      <c:valAx>
        <c:axId val="109794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(Cuerpo)"/>
                    <a:ea typeface="+mn-ea"/>
                    <a:cs typeface="+mn-cs"/>
                  </a:defRPr>
                </a:pPr>
                <a:r>
                  <a:rPr lang="es-PE" sz="1050" b="0">
                    <a:solidFill>
                      <a:schemeClr val="tx1"/>
                    </a:solidFill>
                    <a:latin typeface="Calibri (Cuerpo)"/>
                  </a:rPr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9796352"/>
        <c:crosses val="max"/>
        <c:crossBetween val="between"/>
      </c:valAx>
      <c:catAx>
        <c:axId val="10979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79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07162412915167E-2"/>
          <c:y val="0.86835610590394452"/>
          <c:w val="0.85158567517416972"/>
          <c:h val="7.8228669435165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/>
              <a:t>Deserción de</a:t>
            </a:r>
            <a:r>
              <a:rPr lang="es-PE" b="1" baseline="0"/>
              <a:t> la Educación Superior</a:t>
            </a:r>
            <a:endParaRPr lang="es-PE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129566810505296E-2"/>
          <c:y val="0.16773171926765973"/>
          <c:w val="0.87726223735171971"/>
          <c:h val="0.65104482692806209"/>
        </c:manualLayout>
      </c:layout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Hoja1!$A$5:$A$17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Hoja1!$B$5:$B$17</c:f>
              <c:numCache>
                <c:formatCode>0%</c:formatCode>
                <c:ptCount val="13"/>
                <c:pt idx="0">
                  <c:v>0.20568040000000001</c:v>
                </c:pt>
                <c:pt idx="1">
                  <c:v>0.19880490000000001</c:v>
                </c:pt>
                <c:pt idx="2">
                  <c:v>0.210733</c:v>
                </c:pt>
                <c:pt idx="3">
                  <c:v>0.22024859999999999</c:v>
                </c:pt>
                <c:pt idx="4">
                  <c:v>0.22341739999999999</c:v>
                </c:pt>
                <c:pt idx="5">
                  <c:v>0.22684280000000001</c:v>
                </c:pt>
                <c:pt idx="6">
                  <c:v>0.22560669999999999</c:v>
                </c:pt>
                <c:pt idx="7">
                  <c:v>0.2253242</c:v>
                </c:pt>
                <c:pt idx="8">
                  <c:v>0.22961989999999999</c:v>
                </c:pt>
                <c:pt idx="9">
                  <c:v>0.22791629999999999</c:v>
                </c:pt>
                <c:pt idx="10">
                  <c:v>0.22183310000000001</c:v>
                </c:pt>
                <c:pt idx="11">
                  <c:v>0.22409989999999999</c:v>
                </c:pt>
                <c:pt idx="12">
                  <c:v>0.2304543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Hombre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Hoja1!$A$5:$A$17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Hoja1!$C$5:$C$17</c:f>
              <c:numCache>
                <c:formatCode>0%</c:formatCode>
                <c:ptCount val="13"/>
                <c:pt idx="0">
                  <c:v>0.22021370000000001</c:v>
                </c:pt>
                <c:pt idx="1">
                  <c:v>0.2120879</c:v>
                </c:pt>
                <c:pt idx="2">
                  <c:v>0.22747800000000001</c:v>
                </c:pt>
                <c:pt idx="3">
                  <c:v>0.23638129999999999</c:v>
                </c:pt>
                <c:pt idx="4">
                  <c:v>0.24130209999999999</c:v>
                </c:pt>
                <c:pt idx="5">
                  <c:v>0.24386430000000001</c:v>
                </c:pt>
                <c:pt idx="6">
                  <c:v>0.24500130000000001</c:v>
                </c:pt>
                <c:pt idx="7">
                  <c:v>0.2413844</c:v>
                </c:pt>
                <c:pt idx="8">
                  <c:v>0.24426819999999999</c:v>
                </c:pt>
                <c:pt idx="9">
                  <c:v>0.24578369999999999</c:v>
                </c:pt>
                <c:pt idx="10">
                  <c:v>0.2357264</c:v>
                </c:pt>
                <c:pt idx="11">
                  <c:v>0.23504430000000001</c:v>
                </c:pt>
                <c:pt idx="12">
                  <c:v>0.24100289999999999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Hoja1!$D$4</c:f>
              <c:strCache>
                <c:ptCount val="1"/>
                <c:pt idx="0">
                  <c:v>Mujer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Hoja1!$A$5:$A$17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Hoja1!$D$5:$D$17</c:f>
              <c:numCache>
                <c:formatCode>0%</c:formatCode>
                <c:ptCount val="13"/>
                <c:pt idx="0">
                  <c:v>0.19203909999999999</c:v>
                </c:pt>
                <c:pt idx="1">
                  <c:v>0.18661659999999999</c:v>
                </c:pt>
                <c:pt idx="2">
                  <c:v>0.1953819</c:v>
                </c:pt>
                <c:pt idx="3">
                  <c:v>0.20548430000000001</c:v>
                </c:pt>
                <c:pt idx="4">
                  <c:v>0.2071326</c:v>
                </c:pt>
                <c:pt idx="5">
                  <c:v>0.2113961</c:v>
                </c:pt>
                <c:pt idx="6">
                  <c:v>0.20803479999999999</c:v>
                </c:pt>
                <c:pt idx="7">
                  <c:v>0.21073720000000001</c:v>
                </c:pt>
                <c:pt idx="8">
                  <c:v>0.21637290000000001</c:v>
                </c:pt>
                <c:pt idx="9">
                  <c:v>0.2117164</c:v>
                </c:pt>
                <c:pt idx="10">
                  <c:v>0.20943439999999999</c:v>
                </c:pt>
                <c:pt idx="11">
                  <c:v>0.21436379999999999</c:v>
                </c:pt>
                <c:pt idx="12">
                  <c:v>0.2209488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35008"/>
        <c:axId val="109836544"/>
      </c:lineChart>
      <c:catAx>
        <c:axId val="1098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9836544"/>
        <c:crosses val="autoZero"/>
        <c:auto val="1"/>
        <c:lblAlgn val="ctr"/>
        <c:lblOffset val="100"/>
        <c:noMultiLvlLbl val="0"/>
      </c:catAx>
      <c:valAx>
        <c:axId val="1098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983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 b="1"/>
              <a:t>Resultados ECE-2015 de colegios de Procedencia de Postulantes a Beca 18 - Comunicaciones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Hoja1!$A$12</c:f>
              <c:strCache>
                <c:ptCount val="1"/>
                <c:pt idx="0">
                  <c:v>Previo al Inicio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Hoja1!$B$12:$E$12</c:f>
              <c:numCache>
                <c:formatCode>0%</c:formatCode>
                <c:ptCount val="4"/>
                <c:pt idx="0">
                  <c:v>0.37100899999999998</c:v>
                </c:pt>
                <c:pt idx="1">
                  <c:v>0.35781400000000002</c:v>
                </c:pt>
                <c:pt idx="2">
                  <c:v>0.34840399999999999</c:v>
                </c:pt>
                <c:pt idx="3">
                  <c:v>0.23699999999999999</c:v>
                </c:pt>
              </c:numCache>
            </c:numRef>
          </c:val>
        </c:ser>
        <c:ser>
          <c:idx val="1"/>
          <c:order val="1"/>
          <c:tx>
            <c:strRef>
              <c:f>Hoja1!$A$13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Hoja1!$B$13:$E$13</c:f>
              <c:numCache>
                <c:formatCode>0%</c:formatCode>
                <c:ptCount val="4"/>
                <c:pt idx="0">
                  <c:v>0.42376399999999997</c:v>
                </c:pt>
                <c:pt idx="1">
                  <c:v>0.42274800000000001</c:v>
                </c:pt>
                <c:pt idx="2">
                  <c:v>0.42199300000000001</c:v>
                </c:pt>
                <c:pt idx="3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Hoja1!$A$14</c:f>
              <c:strCache>
                <c:ptCount val="1"/>
                <c:pt idx="0">
                  <c:v>En Proceso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Hoja1!$B$14:$E$14</c:f>
              <c:numCache>
                <c:formatCode>0%</c:formatCode>
                <c:ptCount val="4"/>
                <c:pt idx="0">
                  <c:v>0.147254</c:v>
                </c:pt>
                <c:pt idx="1">
                  <c:v>0.15518199999999999</c:v>
                </c:pt>
                <c:pt idx="2">
                  <c:v>0.16073999999999999</c:v>
                </c:pt>
                <c:pt idx="3">
                  <c:v>0.22600000000000001</c:v>
                </c:pt>
              </c:numCache>
            </c:numRef>
          </c:val>
        </c:ser>
        <c:ser>
          <c:idx val="3"/>
          <c:order val="3"/>
          <c:tx>
            <c:strRef>
              <c:f>Hoja1!$A$15</c:f>
              <c:strCache>
                <c:ptCount val="1"/>
                <c:pt idx="0">
                  <c:v>Satisfactorio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Hoja1!$B$15:$E$15</c:f>
              <c:numCache>
                <c:formatCode>0%</c:formatCode>
                <c:ptCount val="4"/>
                <c:pt idx="0">
                  <c:v>5.7972999999999997E-2</c:v>
                </c:pt>
                <c:pt idx="1">
                  <c:v>6.4256999999999995E-2</c:v>
                </c:pt>
                <c:pt idx="2">
                  <c:v>6.8862999999999994E-2</c:v>
                </c:pt>
                <c:pt idx="3">
                  <c:v>0.14699999999999999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36032"/>
        <c:axId val="145037568"/>
      </c:barChart>
      <c:catAx>
        <c:axId val="1450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037568"/>
        <c:crosses val="autoZero"/>
        <c:auto val="1"/>
        <c:lblAlgn val="ctr"/>
        <c:lblOffset val="100"/>
        <c:noMultiLvlLbl val="0"/>
      </c:catAx>
      <c:valAx>
        <c:axId val="1450375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03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 b="1"/>
              <a:t>Resultados ECE-2015 de colegios de Procedencia de Postulantes a Beca 18 - Matemática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Hoja1!$A$18</c:f>
              <c:strCache>
                <c:ptCount val="1"/>
                <c:pt idx="0">
                  <c:v>Previo al Inicio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Hoja1!$B$18:$E$18</c:f>
              <c:numCache>
                <c:formatCode>0%</c:formatCode>
                <c:ptCount val="4"/>
                <c:pt idx="0">
                  <c:v>0.49301499999999998</c:v>
                </c:pt>
                <c:pt idx="1">
                  <c:v>0.48111599999999999</c:v>
                </c:pt>
                <c:pt idx="2">
                  <c:v>0.47349799999999997</c:v>
                </c:pt>
                <c:pt idx="3">
                  <c:v>0.376</c:v>
                </c:pt>
              </c:numCache>
            </c:numRef>
          </c:val>
        </c:ser>
        <c:ser>
          <c:idx val="1"/>
          <c:order val="1"/>
          <c:tx>
            <c:strRef>
              <c:f>Hoja1!$A$19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Hoja1!$B$19:$E$19</c:f>
              <c:numCache>
                <c:formatCode>0%</c:formatCode>
                <c:ptCount val="4"/>
                <c:pt idx="0">
                  <c:v>0.38078499999999998</c:v>
                </c:pt>
                <c:pt idx="1">
                  <c:v>0.38182300000000002</c:v>
                </c:pt>
                <c:pt idx="2">
                  <c:v>0.38716699999999998</c:v>
                </c:pt>
                <c:pt idx="3">
                  <c:v>0.40200000000000002</c:v>
                </c:pt>
              </c:numCache>
            </c:numRef>
          </c:val>
        </c:ser>
        <c:ser>
          <c:idx val="2"/>
          <c:order val="2"/>
          <c:tx>
            <c:strRef>
              <c:f>Hoja1!$A$20</c:f>
              <c:strCache>
                <c:ptCount val="1"/>
                <c:pt idx="0">
                  <c:v>En Proceso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Hoja1!$B$20:$E$20</c:f>
              <c:numCache>
                <c:formatCode>0%</c:formatCode>
                <c:ptCount val="4"/>
                <c:pt idx="0">
                  <c:v>8.1964999999999996E-2</c:v>
                </c:pt>
                <c:pt idx="1">
                  <c:v>8.8340000000000002E-2</c:v>
                </c:pt>
                <c:pt idx="2">
                  <c:v>8.9533000000000001E-2</c:v>
                </c:pt>
                <c:pt idx="3">
                  <c:v>0.127</c:v>
                </c:pt>
              </c:numCache>
            </c:numRef>
          </c:val>
        </c:ser>
        <c:ser>
          <c:idx val="3"/>
          <c:order val="3"/>
          <c:tx>
            <c:strRef>
              <c:f>Hoja1!$A$21</c:f>
              <c:strCache>
                <c:ptCount val="1"/>
                <c:pt idx="0">
                  <c:v>Satisfactorio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Hoja1!$B$11:$E$11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Nacional-2015</c:v>
                </c:pt>
              </c:strCache>
            </c:strRef>
          </c:cat>
          <c:val>
            <c:numRef>
              <c:f>Hoja1!$B$21:$E$21</c:f>
              <c:numCache>
                <c:formatCode>0%</c:formatCode>
                <c:ptCount val="4"/>
                <c:pt idx="0">
                  <c:v>4.4234999999999997E-2</c:v>
                </c:pt>
                <c:pt idx="1">
                  <c:v>4.8721E-2</c:v>
                </c:pt>
                <c:pt idx="2">
                  <c:v>4.9801999999999999E-2</c:v>
                </c:pt>
                <c:pt idx="3">
                  <c:v>9.4999999999999973E-2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68640"/>
        <c:axId val="145190912"/>
      </c:barChart>
      <c:catAx>
        <c:axId val="1451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190912"/>
        <c:crosses val="autoZero"/>
        <c:auto val="1"/>
        <c:lblAlgn val="ctr"/>
        <c:lblOffset val="100"/>
        <c:noMultiLvlLbl val="0"/>
      </c:catAx>
      <c:valAx>
        <c:axId val="1451909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516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40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99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94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66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8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1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518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27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310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36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48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A8B6-31AE-4459-8BB6-9DDA77FC03C5}" type="datetimeFigureOut">
              <a:rPr lang="es-PE" smtClean="0"/>
              <a:t>21/07/2017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61C2-8667-4545-9657-C577CBAC3A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9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36576" y="1985933"/>
            <a:ext cx="73147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b="1" dirty="0"/>
          </a:p>
          <a:p>
            <a:pPr marL="342900" lvl="2" algn="ctr">
              <a:lnSpc>
                <a:spcPct val="125000"/>
              </a:lnSpc>
              <a:buClr>
                <a:srgbClr val="FF0000"/>
              </a:buClr>
            </a:pPr>
            <a:r>
              <a:rPr lang="es-E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Prueba Única</a:t>
            </a:r>
          </a:p>
          <a:p>
            <a:pPr marL="342900" lvl="2" algn="ctr">
              <a:lnSpc>
                <a:spcPct val="125000"/>
              </a:lnSpc>
              <a:buClr>
                <a:srgbClr val="FF0000"/>
              </a:buClr>
            </a:pP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Julio de 2017</a:t>
            </a:r>
          </a:p>
          <a:p>
            <a:pPr algn="ctr"/>
            <a:endParaRPr lang="es-ES" sz="3600" b="1" dirty="0"/>
          </a:p>
          <a:p>
            <a:pPr algn="ctr"/>
            <a:endParaRPr lang="es-ES" sz="3600" b="1" dirty="0"/>
          </a:p>
        </p:txBody>
      </p:sp>
      <p:sp>
        <p:nvSpPr>
          <p:cNvPr id="5" name="5 CuadroTexto"/>
          <p:cNvSpPr txBox="1"/>
          <p:nvPr/>
        </p:nvSpPr>
        <p:spPr>
          <a:xfrm>
            <a:off x="200472" y="587727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/>
              <a:t>i) </a:t>
            </a:r>
            <a:r>
              <a:rPr lang="es-PE" sz="1000" b="1" dirty="0"/>
              <a:t>Dirección General de Educación Superior Universitaria</a:t>
            </a:r>
          </a:p>
          <a:p>
            <a:r>
              <a:rPr lang="es-PE" sz="1000" b="1" dirty="0" smtClean="0"/>
              <a:t>ii) </a:t>
            </a:r>
            <a:r>
              <a:rPr lang="es-PE" sz="1000" b="1" dirty="0"/>
              <a:t>Dirección de Políticas para el Desarrollo y Aseguramiento de la Calidad de la Educación Superior </a:t>
            </a:r>
            <a:r>
              <a:rPr lang="es-PE" sz="1000" b="1" dirty="0" smtClean="0"/>
              <a:t>Universitaria</a:t>
            </a:r>
          </a:p>
          <a:p>
            <a:r>
              <a:rPr lang="es-PE" sz="1000" b="1" dirty="0" smtClean="0"/>
              <a:t>iii) </a:t>
            </a:r>
            <a:r>
              <a:rPr lang="es-PE" sz="1000" b="1" dirty="0"/>
              <a:t>Oficina de Medición de la Calidad de los Aprendizajes</a:t>
            </a:r>
          </a:p>
          <a:p>
            <a:endParaRPr lang="es-PE" sz="1000" b="1" dirty="0"/>
          </a:p>
        </p:txBody>
      </p:sp>
      <p:pic>
        <p:nvPicPr>
          <p:cNvPr id="6" name="6 Imagen" descr="logote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0" b="61926"/>
          <a:stretch>
            <a:fillRect/>
          </a:stretch>
        </p:blipFill>
        <p:spPr>
          <a:xfrm>
            <a:off x="56456" y="548680"/>
            <a:ext cx="4704523" cy="12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defRPr>
            </a:lvl1pPr>
          </a:lstStyle>
          <a:p>
            <a:r>
              <a:rPr lang="es-PE" dirty="0"/>
              <a:t>Justicia del proceso de evaluación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Admisión al nivel superior: consecuencia TRASCENDENTAL</a:t>
            </a:r>
          </a:p>
          <a:p>
            <a:r>
              <a:rPr lang="es-PE" sz="2400" dirty="0" smtClean="0"/>
              <a:t>La sociedad debe estar convencida de que sus jóvenes están participando de un proceso justo</a:t>
            </a:r>
          </a:p>
          <a:p>
            <a:r>
              <a:rPr lang="es-PE" sz="2400" dirty="0" smtClean="0"/>
              <a:t>Corresponde diseñar un sistema que permita desarrollar argumentos que demuestren dicha justicia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99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PE" sz="28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De la selección por la selección a la selección basada en la medición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¿Qué debe ser lo PRINCIPAL en una prueba de selección?</a:t>
            </a:r>
          </a:p>
          <a:p>
            <a:r>
              <a:rPr lang="es-PE" sz="2400" dirty="0" smtClean="0"/>
              <a:t>“evaluar los contenidos de la secundaria”?</a:t>
            </a:r>
          </a:p>
          <a:p>
            <a:r>
              <a:rPr lang="es-PE" sz="2400" dirty="0" smtClean="0"/>
              <a:t>“diseñar una prueba difícil”?</a:t>
            </a:r>
          </a:p>
          <a:p>
            <a:r>
              <a:rPr lang="es-PE" sz="2400" dirty="0" smtClean="0"/>
              <a:t>“diseñar una prueba que discrimine”?</a:t>
            </a:r>
          </a:p>
          <a:p>
            <a:r>
              <a:rPr lang="es-PE" sz="2400" dirty="0" smtClean="0"/>
              <a:t>“diseñar una prueba que prediga el desempeño futuro”?</a:t>
            </a:r>
          </a:p>
          <a:p>
            <a:endParaRPr lang="es-PE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70323" y="4149080"/>
            <a:ext cx="5365354" cy="79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275" dirty="0"/>
              <a:t>Los estudiantes seleccionados deben ser los más APTOS para seguir estudios superiores.</a:t>
            </a:r>
          </a:p>
        </p:txBody>
      </p:sp>
    </p:spTree>
    <p:extLst>
      <p:ext uri="{BB962C8B-B14F-4D97-AF65-F5344CB8AC3E}">
        <p14:creationId xmlns:p14="http://schemas.microsoft.com/office/powerpoint/2010/main" val="10117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De la selección por la selección a la selección basada en la medición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¿Qué es la APTITUD?</a:t>
            </a:r>
          </a:p>
          <a:p>
            <a:r>
              <a:rPr lang="es-PE" sz="2400" dirty="0" smtClean="0"/>
              <a:t>P. </a:t>
            </a:r>
            <a:r>
              <a:rPr lang="es-PE" sz="2400" dirty="0" err="1" smtClean="0"/>
              <a:t>ejm</a:t>
            </a:r>
            <a:r>
              <a:rPr lang="es-PE" sz="2400" dirty="0" smtClean="0"/>
              <a:t>. en </a:t>
            </a:r>
            <a:r>
              <a:rPr lang="es-PE" sz="2400" dirty="0" err="1" smtClean="0"/>
              <a:t>Conley</a:t>
            </a:r>
            <a:r>
              <a:rPr lang="es-PE" sz="2400" dirty="0" smtClean="0"/>
              <a:t> (2007)</a:t>
            </a:r>
            <a:endParaRPr lang="es-PE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058227" y="4270261"/>
            <a:ext cx="756338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13" dirty="0"/>
              <a:t>Estrategias cognitivas clave</a:t>
            </a:r>
          </a:p>
        </p:txBody>
      </p:sp>
      <p:sp>
        <p:nvSpPr>
          <p:cNvPr id="7" name="Elipse 6"/>
          <p:cNvSpPr/>
          <p:nvPr/>
        </p:nvSpPr>
        <p:spPr>
          <a:xfrm>
            <a:off x="3844044" y="3611780"/>
            <a:ext cx="1271717" cy="1298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63" dirty="0"/>
          </a:p>
        </p:txBody>
      </p:sp>
      <p:sp>
        <p:nvSpPr>
          <p:cNvPr id="8" name="CuadroTexto 7"/>
          <p:cNvSpPr txBox="1"/>
          <p:nvPr/>
        </p:nvSpPr>
        <p:spPr>
          <a:xfrm>
            <a:off x="4031455" y="3964756"/>
            <a:ext cx="89020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13" dirty="0"/>
              <a:t>Contenidos clave</a:t>
            </a:r>
          </a:p>
        </p:txBody>
      </p:sp>
      <p:sp>
        <p:nvSpPr>
          <p:cNvPr id="9" name="Elipse 8"/>
          <p:cNvSpPr/>
          <p:nvPr/>
        </p:nvSpPr>
        <p:spPr>
          <a:xfrm>
            <a:off x="3598067" y="3261224"/>
            <a:ext cx="1765342" cy="1729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63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07630" y="3411725"/>
            <a:ext cx="1137852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13" dirty="0"/>
              <a:t>Conductas académicas</a:t>
            </a:r>
          </a:p>
        </p:txBody>
      </p:sp>
      <p:sp>
        <p:nvSpPr>
          <p:cNvPr id="11" name="Elipse 10"/>
          <p:cNvSpPr/>
          <p:nvPr/>
        </p:nvSpPr>
        <p:spPr>
          <a:xfrm>
            <a:off x="3368824" y="2852936"/>
            <a:ext cx="2209606" cy="2196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63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72509" y="2956137"/>
            <a:ext cx="148841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13" dirty="0"/>
              <a:t>Habilidades contextuales y conciencia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627350" y="5133757"/>
            <a:ext cx="1488411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13" dirty="0"/>
              <a:t>Facetas de la aptitud universitaria (</a:t>
            </a:r>
            <a:r>
              <a:rPr lang="es-PE" sz="813" i="1" dirty="0" err="1"/>
              <a:t>college</a:t>
            </a:r>
            <a:r>
              <a:rPr lang="es-PE" sz="813" i="1" dirty="0"/>
              <a:t> </a:t>
            </a:r>
            <a:r>
              <a:rPr lang="es-PE" sz="813" i="1" dirty="0" err="1"/>
              <a:t>readiness</a:t>
            </a:r>
            <a:r>
              <a:rPr lang="es-PE" sz="813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3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614777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De la selección por la selección a la selección basada en la medición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400" dirty="0" smtClean="0"/>
          </a:p>
          <a:p>
            <a:endParaRPr lang="es-PE" sz="2400" dirty="0"/>
          </a:p>
          <a:p>
            <a:r>
              <a:rPr lang="es-PE" sz="2400" dirty="0" smtClean="0"/>
              <a:t>La definición de “aptitud” se debe construir sobre la base del aprendizaje escolar (currículum).</a:t>
            </a:r>
          </a:p>
          <a:p>
            <a:r>
              <a:rPr lang="es-PE" sz="2400" dirty="0" smtClean="0"/>
              <a:t>Definición negociada con lo que se requiere en el nivel superior</a:t>
            </a:r>
          </a:p>
        </p:txBody>
      </p:sp>
    </p:spTree>
    <p:extLst>
      <p:ext uri="{BB962C8B-B14F-4D97-AF65-F5344CB8AC3E}">
        <p14:creationId xmlns:p14="http://schemas.microsoft.com/office/powerpoint/2010/main" val="1756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De la selección por la selección a la selección basada en la medición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400" dirty="0" smtClean="0"/>
          </a:p>
          <a:p>
            <a:r>
              <a:rPr lang="es-PE" sz="2400" dirty="0" smtClean="0"/>
              <a:t>¿Cómo medir la aptitud? Aportes de la Evaluación y la Psicometría.</a:t>
            </a:r>
          </a:p>
          <a:p>
            <a:pPr lvl="1"/>
            <a:r>
              <a:rPr lang="es-PE" sz="2400" dirty="0" smtClean="0"/>
              <a:t>¿Notas en la escuela?</a:t>
            </a:r>
          </a:p>
          <a:p>
            <a:pPr lvl="1"/>
            <a:r>
              <a:rPr lang="es-PE" sz="2400" dirty="0" smtClean="0"/>
              <a:t>¿Prueba estandarizada? Formatos</a:t>
            </a:r>
          </a:p>
          <a:p>
            <a:pPr lvl="1"/>
            <a:r>
              <a:rPr lang="es-PE" sz="2400" dirty="0" smtClean="0"/>
              <a:t>¿Pruebas de desempeño?</a:t>
            </a:r>
          </a:p>
          <a:p>
            <a:pPr lvl="1"/>
            <a:r>
              <a:rPr lang="es-PE" sz="2400" dirty="0" smtClean="0"/>
              <a:t>¿Entrevistas?</a:t>
            </a:r>
          </a:p>
        </p:txBody>
      </p:sp>
    </p:spTree>
    <p:extLst>
      <p:ext uri="{BB962C8B-B14F-4D97-AF65-F5344CB8AC3E}">
        <p14:creationId xmlns:p14="http://schemas.microsoft.com/office/powerpoint/2010/main" val="10352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80000"/>
              </a:lnSpc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Carácter probabilístico de la medición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04528" y="1484784"/>
            <a:ext cx="8543925" cy="3535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El omnipresente error de medición (</a:t>
            </a:r>
            <a:r>
              <a:rPr lang="es-PE" sz="2400" dirty="0" err="1" smtClean="0"/>
              <a:t>Kane</a:t>
            </a:r>
            <a:r>
              <a:rPr lang="es-PE" sz="2400" dirty="0" smtClean="0"/>
              <a:t> &amp; Wilson, 1984)</a:t>
            </a:r>
          </a:p>
          <a:p>
            <a:r>
              <a:rPr lang="es-PE" sz="2400" dirty="0" smtClean="0"/>
              <a:t>La incertidumbre en la clasificación (precisión, consistencia)</a:t>
            </a:r>
            <a:endParaRPr lang="es-PE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4014349" y="2938235"/>
            <a:ext cx="2044782" cy="2322556"/>
            <a:chOff x="3998769" y="3573016"/>
            <a:chExt cx="2044782" cy="2322556"/>
          </a:xfrm>
        </p:grpSpPr>
        <p:cxnSp>
          <p:nvCxnSpPr>
            <p:cNvPr id="7" name="Conector recto de flecha 6"/>
            <p:cNvCxnSpPr/>
            <p:nvPr/>
          </p:nvCxnSpPr>
          <p:spPr>
            <a:xfrm>
              <a:off x="5457056" y="3573016"/>
              <a:ext cx="0" cy="23225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4914904" y="4309273"/>
              <a:ext cx="1057532" cy="66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5682955" y="4166851"/>
              <a:ext cx="63583" cy="866777"/>
              <a:chOff x="4728519" y="3993056"/>
              <a:chExt cx="78256" cy="1066803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4728519" y="4489622"/>
                <a:ext cx="74140" cy="741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63"/>
              </a:p>
            </p:txBody>
          </p:sp>
          <p:cxnSp>
            <p:nvCxnSpPr>
              <p:cNvPr id="14" name="Conector recto 13"/>
              <p:cNvCxnSpPr/>
              <p:nvPr/>
            </p:nvCxnSpPr>
            <p:spPr>
              <a:xfrm>
                <a:off x="4765589" y="3993056"/>
                <a:ext cx="0" cy="10649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4728519" y="3993056"/>
                <a:ext cx="741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>
                <a:off x="4732635" y="5059859"/>
                <a:ext cx="741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orma libre 9"/>
            <p:cNvSpPr/>
            <p:nvPr/>
          </p:nvSpPr>
          <p:spPr>
            <a:xfrm>
              <a:off x="5802594" y="4163098"/>
              <a:ext cx="240957" cy="872797"/>
            </a:xfrm>
            <a:custGeom>
              <a:avLst/>
              <a:gdLst>
                <a:gd name="connsiteX0" fmla="*/ 0 w 296562"/>
                <a:gd name="connsiteY0" fmla="*/ 0 h 1074212"/>
                <a:gd name="connsiteX1" fmla="*/ 16476 w 296562"/>
                <a:gd name="connsiteY1" fmla="*/ 321276 h 1074212"/>
                <a:gd name="connsiteX2" fmla="*/ 57665 w 296562"/>
                <a:gd name="connsiteY2" fmla="*/ 420130 h 1074212"/>
                <a:gd name="connsiteX3" fmla="*/ 296562 w 296562"/>
                <a:gd name="connsiteY3" fmla="*/ 494271 h 1074212"/>
                <a:gd name="connsiteX4" fmla="*/ 57665 w 296562"/>
                <a:gd name="connsiteY4" fmla="*/ 584887 h 1074212"/>
                <a:gd name="connsiteX5" fmla="*/ 16476 w 296562"/>
                <a:gd name="connsiteY5" fmla="*/ 1037968 h 1074212"/>
                <a:gd name="connsiteX6" fmla="*/ 16476 w 296562"/>
                <a:gd name="connsiteY6" fmla="*/ 1013254 h 107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562" h="1074212">
                  <a:moveTo>
                    <a:pt x="0" y="0"/>
                  </a:moveTo>
                  <a:cubicBezTo>
                    <a:pt x="3432" y="125627"/>
                    <a:pt x="6865" y="251254"/>
                    <a:pt x="16476" y="321276"/>
                  </a:cubicBezTo>
                  <a:cubicBezTo>
                    <a:pt x="26087" y="391298"/>
                    <a:pt x="10984" y="391298"/>
                    <a:pt x="57665" y="420130"/>
                  </a:cubicBezTo>
                  <a:cubicBezTo>
                    <a:pt x="104346" y="448962"/>
                    <a:pt x="296562" y="466812"/>
                    <a:pt x="296562" y="494271"/>
                  </a:cubicBezTo>
                  <a:cubicBezTo>
                    <a:pt x="296562" y="521730"/>
                    <a:pt x="104346" y="494271"/>
                    <a:pt x="57665" y="584887"/>
                  </a:cubicBezTo>
                  <a:cubicBezTo>
                    <a:pt x="10984" y="675503"/>
                    <a:pt x="23341" y="966574"/>
                    <a:pt x="16476" y="1037968"/>
                  </a:cubicBezTo>
                  <a:cubicBezTo>
                    <a:pt x="9611" y="1109362"/>
                    <a:pt x="13043" y="1061308"/>
                    <a:pt x="16476" y="10132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63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022196" y="4209688"/>
              <a:ext cx="1345342" cy="229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894" dirty="0"/>
                <a:t>Punto de corte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998769" y="3631607"/>
              <a:ext cx="1684186" cy="229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894" dirty="0"/>
                <a:t>Escala de habilidad-dificultad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80000"/>
              </a:lnSpc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Comparabilidad en el tiempo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04528" y="1556792"/>
            <a:ext cx="5250177" cy="35354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Equiparación. Métodos (</a:t>
            </a:r>
            <a:r>
              <a:rPr lang="es-PE" sz="2400" dirty="0" err="1" smtClean="0"/>
              <a:t>Dorans</a:t>
            </a:r>
            <a:r>
              <a:rPr lang="es-PE" sz="2400" dirty="0" smtClean="0"/>
              <a:t>, </a:t>
            </a:r>
            <a:r>
              <a:rPr lang="es-PE" sz="2400" dirty="0" err="1" smtClean="0"/>
              <a:t>Moses</a:t>
            </a:r>
            <a:r>
              <a:rPr lang="es-PE" sz="2400" dirty="0" smtClean="0"/>
              <a:t> &amp; </a:t>
            </a:r>
            <a:r>
              <a:rPr lang="es-PE" sz="2400" dirty="0" err="1" smtClean="0"/>
              <a:t>Eignor</a:t>
            </a:r>
            <a:r>
              <a:rPr lang="es-PE" sz="2400" dirty="0" smtClean="0"/>
              <a:t>, 2011; </a:t>
            </a:r>
            <a:r>
              <a:rPr lang="es-PE" sz="2400" dirty="0" err="1" smtClean="0"/>
              <a:t>Muraki</a:t>
            </a:r>
            <a:r>
              <a:rPr lang="es-PE" sz="2400" dirty="0" smtClean="0"/>
              <a:t>, </a:t>
            </a:r>
            <a:r>
              <a:rPr lang="es-PE" sz="2400" dirty="0" err="1" smtClean="0"/>
              <a:t>Hombo</a:t>
            </a:r>
            <a:r>
              <a:rPr lang="es-PE" sz="2400" dirty="0" smtClean="0"/>
              <a:t>, &amp; Lee, 2000)</a:t>
            </a:r>
          </a:p>
          <a:p>
            <a:pPr lvl="1"/>
            <a:r>
              <a:rPr lang="es-PE" sz="2400" dirty="0" smtClean="0"/>
              <a:t>Ítems en común</a:t>
            </a:r>
          </a:p>
          <a:p>
            <a:pPr lvl="1"/>
            <a:r>
              <a:rPr lang="es-PE" sz="2400" dirty="0" smtClean="0"/>
              <a:t>Personas en común</a:t>
            </a:r>
          </a:p>
          <a:p>
            <a:r>
              <a:rPr lang="es-PE" sz="2400" dirty="0" smtClean="0"/>
              <a:t>Confidencialidad</a:t>
            </a:r>
            <a:endParaRPr lang="es-PE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6272634" y="1707406"/>
            <a:ext cx="2847975" cy="2325060"/>
            <a:chOff x="4839215" y="2460710"/>
            <a:chExt cx="2847975" cy="2325060"/>
          </a:xfrm>
        </p:grpSpPr>
        <p:sp>
          <p:nvSpPr>
            <p:cNvPr id="7" name="Elipse 6"/>
            <p:cNvSpPr/>
            <p:nvPr/>
          </p:nvSpPr>
          <p:spPr>
            <a:xfrm>
              <a:off x="4839215" y="2610751"/>
              <a:ext cx="1726857" cy="16465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63"/>
            </a:p>
          </p:txBody>
        </p:sp>
        <p:sp>
          <p:nvSpPr>
            <p:cNvPr id="8" name="Elipse 7"/>
            <p:cNvSpPr/>
            <p:nvPr/>
          </p:nvSpPr>
          <p:spPr>
            <a:xfrm>
              <a:off x="5793002" y="2610751"/>
              <a:ext cx="1726857" cy="16465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63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V="1">
              <a:off x="6171170" y="3855693"/>
              <a:ext cx="0" cy="6626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5786308" y="4518324"/>
              <a:ext cx="1090999" cy="26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38" dirty="0"/>
                <a:t>Núcleo común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916187" y="2460710"/>
              <a:ext cx="635858" cy="26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38" dirty="0"/>
                <a:t>Año 1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051332" y="2460710"/>
              <a:ext cx="635858" cy="26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38" dirty="0"/>
                <a:t>Año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80000"/>
              </a:lnSpc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Lidiar con el sesgo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/>
              <a:t>¿Hay barreras inherentes a la construcción del instrumento que ponen en desventaja a alguna subpoblación respecto de otra?</a:t>
            </a:r>
          </a:p>
          <a:p>
            <a:r>
              <a:rPr lang="es-PE" sz="2400" dirty="0" smtClean="0"/>
              <a:t>Herramientas:</a:t>
            </a:r>
          </a:p>
          <a:p>
            <a:pPr lvl="1"/>
            <a:r>
              <a:rPr lang="es-PE" sz="2200" dirty="0" smtClean="0"/>
              <a:t>Predicción diferencial del test (te </a:t>
            </a:r>
            <a:r>
              <a:rPr lang="es-PE" sz="2200" dirty="0" err="1" smtClean="0"/>
              <a:t>Nijenhuis</a:t>
            </a:r>
            <a:r>
              <a:rPr lang="es-PE" sz="2200" dirty="0" smtClean="0"/>
              <a:t> &amp; van der </a:t>
            </a:r>
            <a:r>
              <a:rPr lang="es-PE" sz="2200" dirty="0" err="1" smtClean="0"/>
              <a:t>Flier</a:t>
            </a:r>
            <a:r>
              <a:rPr lang="es-PE" sz="2200" dirty="0" smtClean="0"/>
              <a:t>, 2000; </a:t>
            </a:r>
            <a:r>
              <a:rPr lang="es-PE" sz="2200" dirty="0" err="1" smtClean="0"/>
              <a:t>Sackett</a:t>
            </a:r>
            <a:r>
              <a:rPr lang="es-PE" sz="2200" dirty="0" smtClean="0"/>
              <a:t>, </a:t>
            </a:r>
            <a:r>
              <a:rPr lang="es-PE" sz="2200" dirty="0" err="1" smtClean="0"/>
              <a:t>Laczo</a:t>
            </a:r>
            <a:r>
              <a:rPr lang="es-PE" sz="2200" dirty="0" smtClean="0"/>
              <a:t>, &amp; </a:t>
            </a:r>
            <a:r>
              <a:rPr lang="es-PE" sz="2200" dirty="0" err="1" smtClean="0"/>
              <a:t>Lippe</a:t>
            </a:r>
            <a:r>
              <a:rPr lang="es-PE" sz="2200" dirty="0" smtClean="0"/>
              <a:t>, 2003)</a:t>
            </a:r>
          </a:p>
          <a:p>
            <a:pPr lvl="1"/>
            <a:r>
              <a:rPr lang="es-PE" sz="2200" dirty="0" smtClean="0"/>
              <a:t>Funcionamiento diferencial de los ítems (</a:t>
            </a:r>
            <a:r>
              <a:rPr lang="es-PE" sz="2200" dirty="0" err="1" smtClean="0"/>
              <a:t>DeMars</a:t>
            </a:r>
            <a:r>
              <a:rPr lang="es-PE" sz="2200" dirty="0" smtClean="0"/>
              <a:t>, 2001; </a:t>
            </a:r>
            <a:r>
              <a:rPr lang="es-PE" sz="2200" dirty="0" err="1" smtClean="0"/>
              <a:t>Gierl</a:t>
            </a:r>
            <a:r>
              <a:rPr lang="es-PE" sz="2200" dirty="0" smtClean="0"/>
              <a:t> &amp; </a:t>
            </a:r>
            <a:r>
              <a:rPr lang="es-PE" sz="2200" dirty="0" err="1" smtClean="0"/>
              <a:t>Khaliq</a:t>
            </a:r>
            <a:r>
              <a:rPr lang="es-PE" sz="2200" dirty="0" smtClean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06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80000"/>
              </a:lnSpc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Diálogo entre lo técnico y lo político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400" dirty="0" smtClean="0"/>
          </a:p>
          <a:p>
            <a:r>
              <a:rPr lang="es-PE" sz="2400" dirty="0" smtClean="0"/>
              <a:t>La legalidad se impone, la legitimidad se construye.  Acuerdo social para la credibilidad.</a:t>
            </a:r>
          </a:p>
          <a:p>
            <a:r>
              <a:rPr lang="es-PE" sz="2400" dirty="0" smtClean="0"/>
              <a:t>Los aspectos técnicos de la construcción de una prueba (y del sistema en general) son relevantes. La búsqueda de la validez es la de la transparencia y la justicia de las decisiones.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203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80000"/>
              </a:lnSpc>
              <a:spcBef>
                <a:spcPts val="0"/>
              </a:spcBef>
            </a:pPr>
            <a:r>
              <a:rPr lang="es-PE" sz="27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Referencias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95300" y="1340768"/>
            <a:ext cx="89154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Conley, D. T. (2007). Redefining college readiness. Eugene, OR: Educational Policy Improvement Center.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DeMars</a:t>
            </a:r>
            <a:r>
              <a:rPr lang="es-PE" sz="1800" dirty="0" smtClean="0"/>
              <a:t>, C. (2001). </a:t>
            </a:r>
            <a:r>
              <a:rPr lang="es-PE" sz="1800" dirty="0" err="1" smtClean="0"/>
              <a:t>Group</a:t>
            </a:r>
            <a:r>
              <a:rPr lang="es-PE" sz="1800" dirty="0" smtClean="0"/>
              <a:t> </a:t>
            </a:r>
            <a:r>
              <a:rPr lang="es-PE" sz="1800" dirty="0" err="1" smtClean="0"/>
              <a:t>Differences</a:t>
            </a:r>
            <a:r>
              <a:rPr lang="es-PE" sz="1800" dirty="0" smtClean="0"/>
              <a:t> </a:t>
            </a:r>
            <a:r>
              <a:rPr lang="es-PE" sz="1800" dirty="0" err="1" smtClean="0"/>
              <a:t>Based</a:t>
            </a:r>
            <a:r>
              <a:rPr lang="es-PE" sz="1800" dirty="0" smtClean="0"/>
              <a:t> </a:t>
            </a:r>
            <a:r>
              <a:rPr lang="es-PE" sz="1800" dirty="0" err="1" smtClean="0"/>
              <a:t>on</a:t>
            </a:r>
            <a:r>
              <a:rPr lang="es-PE" sz="1800" dirty="0" smtClean="0"/>
              <a:t> </a:t>
            </a:r>
            <a:r>
              <a:rPr lang="es-PE" sz="1800" dirty="0" err="1" smtClean="0"/>
              <a:t>Irt</a:t>
            </a:r>
            <a:r>
              <a:rPr lang="es-PE" sz="1800" dirty="0" smtClean="0"/>
              <a:t> Scores: </a:t>
            </a:r>
            <a:r>
              <a:rPr lang="es-PE" sz="1800" dirty="0" err="1" smtClean="0"/>
              <a:t>does</a:t>
            </a:r>
            <a:r>
              <a:rPr lang="es-PE" sz="1800" dirty="0" smtClean="0"/>
              <a:t> </a:t>
            </a:r>
            <a:r>
              <a:rPr lang="es-PE" sz="1800" dirty="0" err="1" smtClean="0"/>
              <a:t>the</a:t>
            </a:r>
            <a:r>
              <a:rPr lang="es-PE" sz="1800" dirty="0" smtClean="0"/>
              <a:t> </a:t>
            </a:r>
            <a:r>
              <a:rPr lang="es-PE" sz="1800" dirty="0" err="1" smtClean="0"/>
              <a:t>Model</a:t>
            </a:r>
            <a:r>
              <a:rPr lang="es-PE" sz="1800" dirty="0" smtClean="0"/>
              <a:t> </a:t>
            </a:r>
            <a:r>
              <a:rPr lang="es-PE" sz="1800" dirty="0" err="1" smtClean="0"/>
              <a:t>Matter</a:t>
            </a:r>
            <a:r>
              <a:rPr lang="es-PE" sz="1800" dirty="0" smtClean="0"/>
              <a:t>? </a:t>
            </a:r>
            <a:r>
              <a:rPr lang="es-PE" sz="1800" i="1" dirty="0" err="1" smtClean="0"/>
              <a:t>Educational</a:t>
            </a:r>
            <a:r>
              <a:rPr lang="es-PE" sz="1800" i="1" dirty="0" smtClean="0"/>
              <a:t> and 	</a:t>
            </a:r>
            <a:r>
              <a:rPr lang="es-PE" sz="1800" i="1" dirty="0" err="1" smtClean="0"/>
              <a:t>Psychological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Measurement</a:t>
            </a:r>
            <a:r>
              <a:rPr lang="es-PE" sz="1800" dirty="0" smtClean="0"/>
              <a:t>, </a:t>
            </a:r>
            <a:r>
              <a:rPr lang="es-PE" sz="1800" i="1" dirty="0" smtClean="0"/>
              <a:t>61</a:t>
            </a:r>
            <a:r>
              <a:rPr lang="es-PE" sz="1800" dirty="0" smtClean="0"/>
              <a:t>(1), 60–70. https://doi.org/10.1177/00131640121971068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Dorans</a:t>
            </a:r>
            <a:r>
              <a:rPr lang="es-PE" sz="1800" dirty="0" smtClean="0"/>
              <a:t>, N. J., </a:t>
            </a:r>
            <a:r>
              <a:rPr lang="es-PE" sz="1800" dirty="0" err="1" smtClean="0"/>
              <a:t>Moses</a:t>
            </a:r>
            <a:r>
              <a:rPr lang="es-PE" sz="1800" dirty="0" smtClean="0"/>
              <a:t>, T. P., &amp; </a:t>
            </a:r>
            <a:r>
              <a:rPr lang="es-PE" sz="1800" dirty="0" err="1" smtClean="0"/>
              <a:t>Eignor</a:t>
            </a:r>
            <a:r>
              <a:rPr lang="es-PE" sz="1800" dirty="0" smtClean="0"/>
              <a:t>, D. R. (2011). </a:t>
            </a:r>
            <a:r>
              <a:rPr lang="es-PE" sz="1800" dirty="0" err="1" smtClean="0"/>
              <a:t>Equating</a:t>
            </a:r>
            <a:r>
              <a:rPr lang="es-PE" sz="1800" dirty="0" smtClean="0"/>
              <a:t> Test Scores: </a:t>
            </a:r>
            <a:r>
              <a:rPr lang="es-PE" sz="1800" dirty="0" err="1" smtClean="0"/>
              <a:t>Toward</a:t>
            </a:r>
            <a:r>
              <a:rPr lang="es-PE" sz="1800" dirty="0" smtClean="0"/>
              <a:t> </a:t>
            </a:r>
            <a:r>
              <a:rPr lang="es-PE" sz="1800" dirty="0" err="1" smtClean="0"/>
              <a:t>Best</a:t>
            </a:r>
            <a:r>
              <a:rPr lang="es-PE" sz="1800" dirty="0" smtClean="0"/>
              <a:t> </a:t>
            </a:r>
            <a:r>
              <a:rPr lang="es-PE" sz="1800" dirty="0" err="1" smtClean="0"/>
              <a:t>Practices</a:t>
            </a:r>
            <a:r>
              <a:rPr lang="es-PE" sz="1800" dirty="0" smtClean="0"/>
              <a:t>. In A. A. von </a:t>
            </a:r>
            <a:r>
              <a:rPr lang="es-PE" sz="1800" dirty="0" err="1" smtClean="0"/>
              <a:t>Davier</a:t>
            </a:r>
            <a:r>
              <a:rPr lang="es-PE" sz="1800" dirty="0" smtClean="0"/>
              <a:t> 	(Ed.), </a:t>
            </a:r>
            <a:r>
              <a:rPr lang="es-PE" sz="1800" i="1" dirty="0" err="1" smtClean="0"/>
              <a:t>Statistical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Models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for</a:t>
            </a:r>
            <a:r>
              <a:rPr lang="es-PE" sz="1800" i="1" dirty="0" smtClean="0"/>
              <a:t> Test </a:t>
            </a:r>
            <a:r>
              <a:rPr lang="es-PE" sz="1800" i="1" dirty="0" err="1" smtClean="0"/>
              <a:t>Equating</a:t>
            </a:r>
            <a:r>
              <a:rPr lang="es-PE" sz="1800" i="1" dirty="0" smtClean="0"/>
              <a:t>, </a:t>
            </a:r>
            <a:r>
              <a:rPr lang="es-PE" sz="1800" i="1" dirty="0" err="1" smtClean="0"/>
              <a:t>Scaling</a:t>
            </a:r>
            <a:r>
              <a:rPr lang="es-PE" sz="1800" i="1" dirty="0" smtClean="0"/>
              <a:t>, and </a:t>
            </a:r>
            <a:r>
              <a:rPr lang="es-PE" sz="1800" i="1" dirty="0" err="1" smtClean="0"/>
              <a:t>Linking</a:t>
            </a:r>
            <a:r>
              <a:rPr lang="es-PE" sz="1800" dirty="0" smtClean="0"/>
              <a:t> (pp. 21–42). New York, NY: </a:t>
            </a:r>
            <a:r>
              <a:rPr lang="es-PE" sz="1800" dirty="0" err="1" smtClean="0"/>
              <a:t>Springer</a:t>
            </a:r>
            <a:r>
              <a:rPr lang="es-PE" sz="1800" dirty="0" smtClean="0"/>
              <a:t> 	New York. https://doi.org/10.1007/978-0-387-98138-3_2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Gierl</a:t>
            </a:r>
            <a:r>
              <a:rPr lang="es-PE" sz="1800" dirty="0" smtClean="0"/>
              <a:t>, M. J., &amp; </a:t>
            </a:r>
            <a:r>
              <a:rPr lang="es-PE" sz="1800" dirty="0" err="1" smtClean="0"/>
              <a:t>Khaliq</a:t>
            </a:r>
            <a:r>
              <a:rPr lang="es-PE" sz="1800" dirty="0" smtClean="0"/>
              <a:t>, S. N. (2001). </a:t>
            </a:r>
            <a:r>
              <a:rPr lang="es-PE" sz="1800" dirty="0" err="1" smtClean="0"/>
              <a:t>Identifying</a:t>
            </a:r>
            <a:r>
              <a:rPr lang="es-PE" sz="1800" dirty="0" smtClean="0"/>
              <a:t> </a:t>
            </a:r>
            <a:r>
              <a:rPr lang="es-PE" sz="1800" dirty="0" err="1" smtClean="0"/>
              <a:t>Sources</a:t>
            </a:r>
            <a:r>
              <a:rPr lang="es-PE" sz="1800" dirty="0" smtClean="0"/>
              <a:t> of </a:t>
            </a:r>
            <a:r>
              <a:rPr lang="es-PE" sz="1800" dirty="0" err="1" smtClean="0"/>
              <a:t>Differential</a:t>
            </a:r>
            <a:r>
              <a:rPr lang="es-PE" sz="1800" dirty="0" smtClean="0"/>
              <a:t> </a:t>
            </a:r>
            <a:r>
              <a:rPr lang="es-PE" sz="1800" dirty="0" err="1" smtClean="0"/>
              <a:t>Item</a:t>
            </a:r>
            <a:r>
              <a:rPr lang="es-PE" sz="1800" dirty="0" smtClean="0"/>
              <a:t> and </a:t>
            </a:r>
            <a:r>
              <a:rPr lang="es-PE" sz="1800" dirty="0" err="1" smtClean="0"/>
              <a:t>Bundle</a:t>
            </a:r>
            <a:r>
              <a:rPr lang="es-PE" sz="1800" dirty="0" smtClean="0"/>
              <a:t> </a:t>
            </a:r>
            <a:r>
              <a:rPr lang="es-PE" sz="1800" dirty="0" err="1" smtClean="0"/>
              <a:t>Functioning</a:t>
            </a:r>
            <a:r>
              <a:rPr lang="es-PE" sz="1800" dirty="0" smtClean="0"/>
              <a:t> </a:t>
            </a:r>
            <a:r>
              <a:rPr lang="es-PE" sz="1800" dirty="0" err="1" smtClean="0"/>
              <a:t>on</a:t>
            </a:r>
            <a:r>
              <a:rPr lang="es-PE" sz="1800" dirty="0" smtClean="0"/>
              <a:t> </a:t>
            </a:r>
            <a:r>
              <a:rPr lang="es-PE" sz="1800" dirty="0" err="1" smtClean="0"/>
              <a:t>Translated</a:t>
            </a:r>
            <a:r>
              <a:rPr lang="es-PE" sz="1800" dirty="0" smtClean="0"/>
              <a:t> 	</a:t>
            </a:r>
            <a:r>
              <a:rPr lang="es-PE" sz="1800" dirty="0" err="1" smtClean="0"/>
              <a:t>Achievement</a:t>
            </a:r>
            <a:r>
              <a:rPr lang="es-PE" sz="1800" dirty="0" smtClean="0"/>
              <a:t> </a:t>
            </a:r>
            <a:r>
              <a:rPr lang="es-PE" sz="1800" dirty="0" err="1" smtClean="0"/>
              <a:t>Tests</a:t>
            </a:r>
            <a:r>
              <a:rPr lang="es-PE" sz="1800" dirty="0" smtClean="0"/>
              <a:t>: A </a:t>
            </a:r>
            <a:r>
              <a:rPr lang="es-PE" sz="1800" dirty="0" err="1" smtClean="0"/>
              <a:t>Confirmatory</a:t>
            </a:r>
            <a:r>
              <a:rPr lang="es-PE" sz="1800" dirty="0" smtClean="0"/>
              <a:t> </a:t>
            </a:r>
            <a:r>
              <a:rPr lang="es-PE" sz="1800" dirty="0" err="1" smtClean="0"/>
              <a:t>Analysis</a:t>
            </a:r>
            <a:r>
              <a:rPr lang="es-PE" sz="1800" dirty="0" smtClean="0"/>
              <a:t>. </a:t>
            </a:r>
            <a:r>
              <a:rPr lang="es-PE" sz="1800" i="1" dirty="0" err="1" smtClean="0"/>
              <a:t>Journal</a:t>
            </a:r>
            <a:r>
              <a:rPr lang="es-PE" sz="1800" i="1" dirty="0" smtClean="0"/>
              <a:t> of </a:t>
            </a:r>
            <a:r>
              <a:rPr lang="es-PE" sz="1800" i="1" dirty="0" err="1" smtClean="0"/>
              <a:t>Educational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Measurement</a:t>
            </a:r>
            <a:r>
              <a:rPr lang="es-PE" sz="1800" dirty="0" smtClean="0"/>
              <a:t>, </a:t>
            </a:r>
            <a:r>
              <a:rPr lang="es-PE" sz="1800" i="1" dirty="0" smtClean="0"/>
              <a:t>38</a:t>
            </a:r>
            <a:r>
              <a:rPr lang="es-PE" sz="1800" dirty="0" smtClean="0"/>
              <a:t>(2), 164–187. 	https://doi.org/10.1111/j.1745-3984.2001.tb01121.x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Kane</a:t>
            </a:r>
            <a:r>
              <a:rPr lang="es-PE" sz="1800" dirty="0" smtClean="0"/>
              <a:t>, M., &amp; Wilson, J. (1984). </a:t>
            </a:r>
            <a:r>
              <a:rPr lang="es-PE" sz="1800" dirty="0" err="1" smtClean="0"/>
              <a:t>Errors</a:t>
            </a:r>
            <a:r>
              <a:rPr lang="es-PE" sz="1800" dirty="0" smtClean="0"/>
              <a:t> of </a:t>
            </a:r>
            <a:r>
              <a:rPr lang="es-PE" sz="1800" dirty="0" err="1" smtClean="0"/>
              <a:t>Measurement</a:t>
            </a:r>
            <a:r>
              <a:rPr lang="es-PE" sz="1800" dirty="0" smtClean="0"/>
              <a:t> and Standard </a:t>
            </a:r>
            <a:r>
              <a:rPr lang="es-PE" sz="1800" dirty="0" err="1" smtClean="0"/>
              <a:t>Setting</a:t>
            </a:r>
            <a:r>
              <a:rPr lang="es-PE" sz="1800" dirty="0" smtClean="0"/>
              <a:t> in </a:t>
            </a:r>
            <a:r>
              <a:rPr lang="es-PE" sz="1800" dirty="0" err="1" smtClean="0"/>
              <a:t>Mastery</a:t>
            </a:r>
            <a:r>
              <a:rPr lang="es-PE" sz="1800" dirty="0" smtClean="0"/>
              <a:t> </a:t>
            </a:r>
            <a:r>
              <a:rPr lang="es-PE" sz="1800" dirty="0" err="1" smtClean="0"/>
              <a:t>Testing</a:t>
            </a:r>
            <a:r>
              <a:rPr lang="es-PE" sz="1800" dirty="0" smtClean="0"/>
              <a:t>. </a:t>
            </a:r>
            <a:r>
              <a:rPr lang="es-PE" sz="1800" i="1" dirty="0" err="1" smtClean="0"/>
              <a:t>Applied</a:t>
            </a:r>
            <a:r>
              <a:rPr lang="es-PE" sz="1800" i="1" dirty="0" smtClean="0"/>
              <a:t> 	</a:t>
            </a:r>
            <a:r>
              <a:rPr lang="es-PE" sz="1800" i="1" dirty="0" err="1" smtClean="0"/>
              <a:t>Psychological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Measurement</a:t>
            </a:r>
            <a:r>
              <a:rPr lang="es-PE" sz="1800" dirty="0" smtClean="0"/>
              <a:t>, </a:t>
            </a:r>
            <a:r>
              <a:rPr lang="es-PE" sz="1800" i="1" dirty="0" smtClean="0"/>
              <a:t>8</a:t>
            </a:r>
            <a:r>
              <a:rPr lang="es-PE" sz="1800" dirty="0" smtClean="0"/>
              <a:t>(1), 107–115. https://doi.org/10.1177/014662168400800111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Muraki</a:t>
            </a:r>
            <a:r>
              <a:rPr lang="es-PE" sz="1800" dirty="0" smtClean="0"/>
              <a:t>, E., </a:t>
            </a:r>
            <a:r>
              <a:rPr lang="es-PE" sz="1800" dirty="0" err="1" smtClean="0"/>
              <a:t>Hombo</a:t>
            </a:r>
            <a:r>
              <a:rPr lang="es-PE" sz="1800" dirty="0" smtClean="0"/>
              <a:t>, C. M., &amp; Lee, Y.-W. (2000). </a:t>
            </a:r>
            <a:r>
              <a:rPr lang="es-PE" sz="1800" dirty="0" err="1" smtClean="0"/>
              <a:t>Equating</a:t>
            </a:r>
            <a:r>
              <a:rPr lang="es-PE" sz="1800" dirty="0" smtClean="0"/>
              <a:t> and </a:t>
            </a:r>
            <a:r>
              <a:rPr lang="es-PE" sz="1800" dirty="0" err="1" smtClean="0"/>
              <a:t>Linking</a:t>
            </a:r>
            <a:r>
              <a:rPr lang="es-PE" sz="1800" dirty="0" smtClean="0"/>
              <a:t> of Performance </a:t>
            </a:r>
            <a:r>
              <a:rPr lang="es-PE" sz="1800" dirty="0" err="1" smtClean="0"/>
              <a:t>Assessments</a:t>
            </a:r>
            <a:r>
              <a:rPr lang="es-PE" sz="1800" dirty="0" smtClean="0"/>
              <a:t>. </a:t>
            </a:r>
            <a:r>
              <a:rPr lang="es-PE" sz="1800" i="1" dirty="0" err="1" smtClean="0"/>
              <a:t>Applied</a:t>
            </a:r>
            <a:r>
              <a:rPr lang="es-PE" sz="1800" i="1" dirty="0" smtClean="0"/>
              <a:t> 	</a:t>
            </a:r>
            <a:r>
              <a:rPr lang="es-PE" sz="1800" i="1" dirty="0" err="1" smtClean="0"/>
              <a:t>Psychological</a:t>
            </a:r>
            <a:r>
              <a:rPr lang="es-PE" sz="1800" i="1" dirty="0" smtClean="0"/>
              <a:t> </a:t>
            </a:r>
            <a:r>
              <a:rPr lang="es-PE" sz="1800" i="1" dirty="0" err="1" smtClean="0"/>
              <a:t>Measurement</a:t>
            </a:r>
            <a:r>
              <a:rPr lang="es-PE" sz="1800" dirty="0" smtClean="0"/>
              <a:t>, </a:t>
            </a:r>
            <a:r>
              <a:rPr lang="es-PE" sz="1800" i="1" dirty="0" smtClean="0"/>
              <a:t>24</a:t>
            </a:r>
            <a:r>
              <a:rPr lang="es-PE" sz="1800" dirty="0" smtClean="0"/>
              <a:t>(4), 325–337. https://doi.org/10.1177/01466210022031787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err="1" smtClean="0"/>
              <a:t>Sackett</a:t>
            </a:r>
            <a:r>
              <a:rPr lang="es-PE" sz="1800" dirty="0" smtClean="0"/>
              <a:t>, P. R., </a:t>
            </a:r>
            <a:r>
              <a:rPr lang="es-PE" sz="1800" dirty="0" err="1" smtClean="0"/>
              <a:t>Laczo</a:t>
            </a:r>
            <a:r>
              <a:rPr lang="es-PE" sz="1800" dirty="0" smtClean="0"/>
              <a:t>, R. M., &amp; </a:t>
            </a:r>
            <a:r>
              <a:rPr lang="es-PE" sz="1800" dirty="0" err="1" smtClean="0"/>
              <a:t>Lippe</a:t>
            </a:r>
            <a:r>
              <a:rPr lang="es-PE" sz="1800" dirty="0" smtClean="0"/>
              <a:t>, Z. P. (2003). </a:t>
            </a:r>
            <a:r>
              <a:rPr lang="es-PE" sz="1800" dirty="0" err="1" smtClean="0"/>
              <a:t>Differential</a:t>
            </a:r>
            <a:r>
              <a:rPr lang="es-PE" sz="1800" dirty="0" smtClean="0"/>
              <a:t> </a:t>
            </a:r>
            <a:r>
              <a:rPr lang="es-PE" sz="1800" dirty="0" err="1" smtClean="0"/>
              <a:t>Prediction</a:t>
            </a:r>
            <a:r>
              <a:rPr lang="es-PE" sz="1800" dirty="0" smtClean="0"/>
              <a:t> and </a:t>
            </a:r>
            <a:r>
              <a:rPr lang="es-PE" sz="1800" dirty="0" err="1" smtClean="0"/>
              <a:t>the</a:t>
            </a:r>
            <a:r>
              <a:rPr lang="es-PE" sz="1800" dirty="0" smtClean="0"/>
              <a:t> Use of </a:t>
            </a:r>
            <a:r>
              <a:rPr lang="es-PE" sz="1800" dirty="0" err="1" smtClean="0"/>
              <a:t>Multiple</a:t>
            </a:r>
            <a:r>
              <a:rPr lang="es-PE" sz="1800" dirty="0" smtClean="0"/>
              <a:t> </a:t>
            </a:r>
            <a:r>
              <a:rPr lang="es-PE" sz="1800" dirty="0" err="1" smtClean="0"/>
              <a:t>Predictors</a:t>
            </a:r>
            <a:r>
              <a:rPr lang="es-PE" sz="1800" dirty="0" smtClean="0"/>
              <a:t> : </a:t>
            </a:r>
            <a:r>
              <a:rPr lang="es-PE" sz="1800" dirty="0" err="1" smtClean="0"/>
              <a:t>The</a:t>
            </a:r>
            <a:r>
              <a:rPr lang="es-PE" sz="1800" dirty="0" smtClean="0"/>
              <a:t> 	</a:t>
            </a:r>
            <a:r>
              <a:rPr lang="es-PE" sz="1800" dirty="0" err="1" smtClean="0"/>
              <a:t>Omitted</a:t>
            </a:r>
            <a:r>
              <a:rPr lang="es-PE" sz="1800" dirty="0" smtClean="0"/>
              <a:t> Variables </a:t>
            </a:r>
            <a:r>
              <a:rPr lang="es-PE" sz="1800" dirty="0" err="1" smtClean="0"/>
              <a:t>Problem</a:t>
            </a:r>
            <a:r>
              <a:rPr lang="es-PE" sz="1800" dirty="0" smtClean="0"/>
              <a:t>, </a:t>
            </a:r>
            <a:r>
              <a:rPr lang="es-PE" sz="1800" i="1" dirty="0" smtClean="0"/>
              <a:t>88</a:t>
            </a:r>
            <a:r>
              <a:rPr lang="es-PE" sz="1800" dirty="0" smtClean="0"/>
              <a:t>(6), 1046–1056. https://doi.org/10.1037/0021-9010.88.6.1046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 smtClean="0"/>
              <a:t>te </a:t>
            </a:r>
            <a:r>
              <a:rPr lang="es-PE" sz="1800" dirty="0" err="1" smtClean="0"/>
              <a:t>Nijenhuis</a:t>
            </a:r>
            <a:r>
              <a:rPr lang="es-PE" sz="1800" dirty="0" smtClean="0"/>
              <a:t>, J., &amp; van der </a:t>
            </a:r>
            <a:r>
              <a:rPr lang="es-PE" sz="1800" dirty="0" err="1" smtClean="0"/>
              <a:t>Flier</a:t>
            </a:r>
            <a:r>
              <a:rPr lang="es-PE" sz="1800" dirty="0" smtClean="0"/>
              <a:t>, H. (2000). </a:t>
            </a:r>
            <a:r>
              <a:rPr lang="es-PE" sz="1800" dirty="0" err="1" smtClean="0"/>
              <a:t>Differential</a:t>
            </a:r>
            <a:r>
              <a:rPr lang="es-PE" sz="1800" dirty="0" smtClean="0"/>
              <a:t> </a:t>
            </a:r>
            <a:r>
              <a:rPr lang="es-PE" sz="1800" dirty="0" err="1" smtClean="0"/>
              <a:t>Prediction</a:t>
            </a:r>
            <a:r>
              <a:rPr lang="es-PE" sz="1800" dirty="0" smtClean="0"/>
              <a:t> of </a:t>
            </a:r>
            <a:r>
              <a:rPr lang="es-PE" sz="1800" dirty="0" err="1" smtClean="0"/>
              <a:t>Immigrant</a:t>
            </a:r>
            <a:r>
              <a:rPr lang="es-PE" sz="1800" dirty="0" smtClean="0"/>
              <a:t> Versus </a:t>
            </a:r>
            <a:r>
              <a:rPr lang="es-PE" sz="1800" dirty="0" err="1" smtClean="0"/>
              <a:t>Majority</a:t>
            </a:r>
            <a:r>
              <a:rPr lang="es-PE" sz="1800" dirty="0" smtClean="0"/>
              <a:t> </a:t>
            </a:r>
            <a:r>
              <a:rPr lang="es-PE" sz="1800" dirty="0" err="1" smtClean="0"/>
              <a:t>Group</a:t>
            </a:r>
            <a:r>
              <a:rPr lang="es-PE" sz="1800" dirty="0" smtClean="0"/>
              <a:t> Training 	Performance </a:t>
            </a:r>
            <a:r>
              <a:rPr lang="es-PE" sz="1800" dirty="0" err="1" smtClean="0"/>
              <a:t>Using</a:t>
            </a:r>
            <a:r>
              <a:rPr lang="es-PE" sz="1800" dirty="0" smtClean="0"/>
              <a:t> </a:t>
            </a:r>
            <a:r>
              <a:rPr lang="es-PE" sz="1800" dirty="0" err="1" smtClean="0"/>
              <a:t>Cognitive</a:t>
            </a:r>
            <a:r>
              <a:rPr lang="es-PE" sz="1800" dirty="0" smtClean="0"/>
              <a:t> </a:t>
            </a:r>
            <a:r>
              <a:rPr lang="es-PE" sz="1800" dirty="0" err="1" smtClean="0"/>
              <a:t>Ability</a:t>
            </a:r>
            <a:r>
              <a:rPr lang="es-PE" sz="1800" dirty="0" smtClean="0"/>
              <a:t> and </a:t>
            </a:r>
            <a:r>
              <a:rPr lang="es-PE" sz="1800" dirty="0" err="1" smtClean="0"/>
              <a:t>Personality</a:t>
            </a:r>
            <a:r>
              <a:rPr lang="es-PE" sz="1800" dirty="0" smtClean="0"/>
              <a:t> </a:t>
            </a:r>
            <a:r>
              <a:rPr lang="es-PE" sz="1800" dirty="0" err="1" smtClean="0"/>
              <a:t>Measures</a:t>
            </a:r>
            <a:r>
              <a:rPr lang="es-PE" sz="1800" dirty="0" smtClean="0"/>
              <a:t>. </a:t>
            </a:r>
            <a:r>
              <a:rPr lang="es-PE" sz="1800" i="1" dirty="0" smtClean="0"/>
              <a:t>International </a:t>
            </a:r>
            <a:r>
              <a:rPr lang="es-PE" sz="1800" i="1" dirty="0" err="1" smtClean="0"/>
              <a:t>Journal</a:t>
            </a:r>
            <a:r>
              <a:rPr lang="es-PE" sz="1800" i="1" dirty="0" smtClean="0"/>
              <a:t> of </a:t>
            </a:r>
            <a:r>
              <a:rPr lang="es-PE" sz="1800" i="1" dirty="0" err="1" smtClean="0"/>
              <a:t>Selection</a:t>
            </a:r>
            <a:r>
              <a:rPr lang="es-PE" sz="1800" i="1" dirty="0" smtClean="0"/>
              <a:t> and 	</a:t>
            </a:r>
            <a:r>
              <a:rPr lang="es-PE" sz="1800" i="1" dirty="0" err="1" smtClean="0"/>
              <a:t>Assessment</a:t>
            </a:r>
            <a:r>
              <a:rPr lang="es-PE" sz="1800" dirty="0" smtClean="0"/>
              <a:t>, </a:t>
            </a:r>
            <a:r>
              <a:rPr lang="es-PE" sz="1800" i="1" dirty="0" smtClean="0"/>
              <a:t>8</a:t>
            </a:r>
            <a:r>
              <a:rPr lang="es-PE" sz="1800" dirty="0" smtClean="0"/>
              <a:t>(2), 54–60. https://doi.org/10.1111/1468-2389.00133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1310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1179969" y="646649"/>
            <a:ext cx="6476282" cy="5400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0" defTabSz="914400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Contenidos</a:t>
            </a:r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1179970" y="1674581"/>
            <a:ext cx="6295127" cy="39919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457200" defTabSz="9144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Contexto</a:t>
            </a:r>
          </a:p>
          <a:p>
            <a:pPr marL="800100" lvl="2" indent="-457200" defTabSz="9144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Objetivos y usos de la Prueba Única</a:t>
            </a:r>
          </a:p>
          <a:p>
            <a:pPr marL="800100" lvl="2" indent="-457200" defTabSz="9144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Elementos para contribuir a la legitimidad social de un sistema de admisión a la educación superior</a:t>
            </a:r>
          </a:p>
          <a:p>
            <a:pPr marL="408384" algn="just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P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384" algn="just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P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/>
          <p:cNvSpPr txBox="1">
            <a:spLocks/>
          </p:cNvSpPr>
          <p:nvPr/>
        </p:nvSpPr>
        <p:spPr>
          <a:xfrm>
            <a:off x="963084" y="3429000"/>
            <a:ext cx="8238388" cy="97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3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5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6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47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Contexto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9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43928311"/>
              </p:ext>
            </p:extLst>
          </p:nvPr>
        </p:nvGraphicFramePr>
        <p:xfrm>
          <a:off x="207241" y="1916832"/>
          <a:ext cx="4601743" cy="324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47436"/>
              </p:ext>
            </p:extLst>
          </p:nvPr>
        </p:nvGraphicFramePr>
        <p:xfrm>
          <a:off x="5601072" y="2060848"/>
          <a:ext cx="3873854" cy="3242672"/>
        </p:xfrm>
        <a:graphic>
          <a:graphicData uri="http://schemas.openxmlformats.org/drawingml/2006/table">
            <a:tbl>
              <a:tblPr/>
              <a:tblGrid>
                <a:gridCol w="2740096"/>
                <a:gridCol w="1133758"/>
              </a:tblGrid>
              <a:tr h="3945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Locales académicos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ALAS PERUANAS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01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CATOLICA LOS ANGELES DE CHIMBOTE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CESAR VALLEJO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SAN MARTIN DE PORRES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01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DE LA AMAZONIA PERUANA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CATOLICA SEDES SAPIENTIAE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INCA GARCILASO DE LA VEGA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01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HERMILIO VALDIZAN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01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FEDERICO VILLARREAL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01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DE HUANCAVELICA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TECNOLOGICA DEL PERU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7"/>
          <p:cNvSpPr txBox="1"/>
          <p:nvPr/>
        </p:nvSpPr>
        <p:spPr>
          <a:xfrm>
            <a:off x="379626" y="1050717"/>
            <a:ext cx="450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/>
              <a:t>La oferta </a:t>
            </a:r>
            <a:r>
              <a:rPr lang="es-PE" sz="1400" b="1" dirty="0" smtClean="0"/>
              <a:t>educativa universitaria ha </a:t>
            </a:r>
            <a:r>
              <a:rPr lang="es-PE" sz="1400" b="1" dirty="0"/>
              <a:t>tenido una tasa de crecimiento de </a:t>
            </a:r>
            <a:r>
              <a:rPr lang="es-PE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178% entre 1990 y 2016 </a:t>
            </a:r>
          </a:p>
        </p:txBody>
      </p:sp>
      <p:sp>
        <p:nvSpPr>
          <p:cNvPr id="7" name="CuadroTexto 7"/>
          <p:cNvSpPr txBox="1"/>
          <p:nvPr/>
        </p:nvSpPr>
        <p:spPr>
          <a:xfrm>
            <a:off x="5529064" y="1050717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 smtClean="0"/>
              <a:t>Existen aproximadamente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400 locales académicos en todo el país</a:t>
            </a:r>
            <a:r>
              <a:rPr lang="es-PE" sz="1400" b="1" dirty="0" smtClean="0"/>
              <a:t> de los cuales el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37% pertenecen a 10 universidades</a:t>
            </a:r>
            <a:r>
              <a:rPr lang="es-PE" sz="1400" b="1" dirty="0" smtClean="0"/>
              <a:t>.</a:t>
            </a:r>
            <a:endParaRPr lang="es-PE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86884" y="5657473"/>
            <a:ext cx="4694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Fuentes: </a:t>
            </a:r>
          </a:p>
          <a:p>
            <a:r>
              <a:rPr lang="es-PE" sz="900" dirty="0" smtClean="0"/>
              <a:t>Sistema </a:t>
            </a:r>
            <a:r>
              <a:rPr lang="es-PE" sz="900" dirty="0"/>
              <a:t>de Recojo de Información </a:t>
            </a:r>
            <a:r>
              <a:rPr lang="es-PE" sz="900" dirty="0" smtClean="0"/>
              <a:t>(SRI) – MINEDU</a:t>
            </a:r>
          </a:p>
          <a:p>
            <a:r>
              <a:rPr lang="es-PE" sz="900" dirty="0" smtClean="0"/>
              <a:t>DIGESU-La </a:t>
            </a:r>
            <a:r>
              <a:rPr lang="es-PE" sz="900" dirty="0"/>
              <a:t>Universidad Peruana (Resumen Estadístico) 2015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7241" y="170838"/>
            <a:ext cx="769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Contexto: Expansión de la Oferta Educativa (1)</a:t>
            </a:r>
            <a:endParaRPr lang="es-PE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0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5601073" y="11775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 smtClean="0"/>
              <a:t>Aproximadamente entre el 2004-2016 desertaron el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22% de los jóvenes</a:t>
            </a:r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464" y="5518973"/>
            <a:ext cx="64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Fuentes: </a:t>
            </a:r>
          </a:p>
          <a:p>
            <a:r>
              <a:rPr lang="es-PE" sz="900" dirty="0" smtClean="0"/>
              <a:t>Juan José Díaz </a:t>
            </a:r>
            <a:r>
              <a:rPr lang="es-PE" sz="900" dirty="0"/>
              <a:t>(2008) Educación superior en el Perú: tendencias de </a:t>
            </a:r>
            <a:r>
              <a:rPr lang="es-PE" sz="900" dirty="0" smtClean="0"/>
              <a:t>la demanda </a:t>
            </a:r>
            <a:r>
              <a:rPr lang="es-PE" sz="900" dirty="0"/>
              <a:t>y la </a:t>
            </a:r>
            <a:r>
              <a:rPr lang="es-PE" sz="900" dirty="0" smtClean="0"/>
              <a:t>oferta. GRADE</a:t>
            </a:r>
          </a:p>
          <a:p>
            <a:r>
              <a:rPr lang="es-PE" sz="900" dirty="0" smtClean="0"/>
              <a:t>Censo Nacional Universitario 1996, 2010</a:t>
            </a:r>
          </a:p>
          <a:p>
            <a:r>
              <a:rPr lang="es-PE" sz="900" dirty="0" smtClean="0"/>
              <a:t>Encuesta Nacional de Hogares 2004-2015</a:t>
            </a:r>
            <a:endParaRPr lang="es-PE" sz="9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194889"/>
              </p:ext>
            </p:extLst>
          </p:nvPr>
        </p:nvGraphicFramePr>
        <p:xfrm>
          <a:off x="56457" y="1988840"/>
          <a:ext cx="5040559" cy="32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7"/>
          <p:cNvSpPr txBox="1"/>
          <p:nvPr/>
        </p:nvSpPr>
        <p:spPr>
          <a:xfrm>
            <a:off x="207240" y="908720"/>
            <a:ext cx="488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dirty="0" smtClean="0"/>
              <a:t>La cantidad de postulantes aumentó en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167 mil jóvenes entre el 2000 y 2010 (47%). </a:t>
            </a:r>
          </a:p>
          <a:p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PE" sz="1400" b="1" dirty="0" smtClean="0"/>
              <a:t>Entre el 2000 y 2010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 selectividad se redujo en 20%</a:t>
            </a:r>
            <a:endParaRPr lang="es-PE" sz="14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38100"/>
              </p:ext>
            </p:extLst>
          </p:nvPr>
        </p:nvGraphicFramePr>
        <p:xfrm>
          <a:off x="5421330" y="1988839"/>
          <a:ext cx="4284199" cy="305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7"/>
          <p:cNvSpPr txBox="1"/>
          <p:nvPr/>
        </p:nvSpPr>
        <p:spPr>
          <a:xfrm>
            <a:off x="5097016" y="5040959"/>
            <a:ext cx="460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400" b="1" dirty="0" smtClean="0"/>
              <a:t>En el caso de países como Chile y Colombia, estos ratios en el 2005 fueron de </a:t>
            </a:r>
            <a:r>
              <a:rPr lang="es-PE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10.7% y 6.9%, respectivamente.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7241" y="32338"/>
            <a:ext cx="921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Contexto: Selección de Estudiantes y Deserción (2)</a:t>
            </a:r>
            <a:endParaRPr lang="es-P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1736" y="961564"/>
            <a:ext cx="443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400" b="1" dirty="0" smtClean="0">
                <a:solidFill>
                  <a:prstClr val="black"/>
                </a:solidFill>
              </a:rPr>
              <a:t>Beca 18 ha perdido desde su creación a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mil becarios</a:t>
            </a:r>
            <a:r>
              <a:rPr lang="es-PE" sz="1400" b="1" dirty="0" smtClean="0">
                <a:solidFill>
                  <a:prstClr val="black"/>
                </a:solidFill>
              </a:rPr>
              <a:t>, representando alrededor de </a:t>
            </a:r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S/ 155 millones de pérdida. </a:t>
            </a:r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2480" y="5518973"/>
            <a:ext cx="64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Fuentes: </a:t>
            </a:r>
          </a:p>
          <a:p>
            <a:r>
              <a:rPr lang="es-PE" sz="900" dirty="0" smtClean="0"/>
              <a:t>Sistema de Becarios (SIBEC)</a:t>
            </a:r>
          </a:p>
          <a:p>
            <a:r>
              <a:rPr lang="es-PE" sz="900" dirty="0" smtClean="0"/>
              <a:t>Sistema de Recojo de Información (SRI) – MINEDU</a:t>
            </a:r>
          </a:p>
          <a:p>
            <a:r>
              <a:rPr lang="es-PE" sz="900" dirty="0" smtClean="0"/>
              <a:t>Sistema de Información de Apoyo a la Gestión de la Institución Educativa (SIAGIE) - MINEDU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531393"/>
              </p:ext>
            </p:extLst>
          </p:nvPr>
        </p:nvGraphicFramePr>
        <p:xfrm>
          <a:off x="5354529" y="961564"/>
          <a:ext cx="4176464" cy="22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98364"/>
              </p:ext>
            </p:extLst>
          </p:nvPr>
        </p:nvGraphicFramePr>
        <p:xfrm>
          <a:off x="5457056" y="3471343"/>
          <a:ext cx="3960440" cy="237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7"/>
          <p:cNvSpPr/>
          <p:nvPr/>
        </p:nvSpPr>
        <p:spPr>
          <a:xfrm>
            <a:off x="344488" y="423408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400" b="1" dirty="0" smtClean="0">
                <a:solidFill>
                  <a:prstClr val="black"/>
                </a:solidFill>
              </a:rPr>
              <a:t>En general, los postulantes de Beca 18 provienen de colegios que tienen un </a:t>
            </a:r>
            <a:r>
              <a:rPr lang="es-PE" sz="1400" b="1" dirty="0" smtClean="0">
                <a:solidFill>
                  <a:schemeClr val="accent1"/>
                </a:solidFill>
              </a:rPr>
              <a:t>bajo rendimiento</a:t>
            </a:r>
            <a:endParaRPr lang="es-PE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49646"/>
              </p:ext>
            </p:extLst>
          </p:nvPr>
        </p:nvGraphicFramePr>
        <p:xfrm>
          <a:off x="424285" y="1772816"/>
          <a:ext cx="4320481" cy="2016224"/>
        </p:xfrm>
        <a:graphic>
          <a:graphicData uri="http://schemas.openxmlformats.org/drawingml/2006/table">
            <a:tbl>
              <a:tblPr/>
              <a:tblGrid>
                <a:gridCol w="941643"/>
                <a:gridCol w="830862"/>
                <a:gridCol w="997034"/>
                <a:gridCol w="720080"/>
                <a:gridCol w="830862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Convocatoria Beca 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Becarios adjudicados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Jóvenes que perdieron beca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pérdida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de pérdida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5,132,785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18,574,954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49,913,118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40,508,882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728,057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114,857,795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17289" y="192000"/>
            <a:ext cx="934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Contexto: Selección y Deserción de Estudiantes en Beca 18 (3)</a:t>
            </a:r>
            <a:endParaRPr lang="es-P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/>
          <p:cNvSpPr txBox="1">
            <a:spLocks/>
          </p:cNvSpPr>
          <p:nvPr/>
        </p:nvSpPr>
        <p:spPr>
          <a:xfrm>
            <a:off x="963084" y="2906715"/>
            <a:ext cx="8670436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3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5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6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47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Objetivos y usos de la Prueba Única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3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4488" y="236755"/>
            <a:ext cx="816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Objetivo y usos de la Prueba Única</a:t>
            </a: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856656" y="1035357"/>
            <a:ext cx="5950546" cy="971374"/>
            <a:chOff x="503115" y="1287420"/>
            <a:chExt cx="3626995" cy="127784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ángulo redondeado 5"/>
            <p:cNvSpPr/>
            <p:nvPr/>
          </p:nvSpPr>
          <p:spPr>
            <a:xfrm>
              <a:off x="503115" y="1287420"/>
              <a:ext cx="3626995" cy="1277849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182" y="1449721"/>
              <a:ext cx="520920" cy="886489"/>
            </a:xfrm>
            <a:prstGeom prst="rect">
              <a:avLst/>
            </a:prstGeom>
            <a:grpFill/>
          </p:spPr>
        </p:pic>
      </p:grpSp>
      <p:sp>
        <p:nvSpPr>
          <p:cNvPr id="8" name="Rectángulo 7"/>
          <p:cNvSpPr/>
          <p:nvPr/>
        </p:nvSpPr>
        <p:spPr>
          <a:xfrm>
            <a:off x="1461874" y="4592998"/>
            <a:ext cx="7601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Brindar información a los padres y jóvenes para orientarlos a una adecuada toma de decisiones para su inserción en la educación superior </a:t>
            </a:r>
          </a:p>
        </p:txBody>
      </p:sp>
      <p:sp>
        <p:nvSpPr>
          <p:cNvPr id="9" name="Elipse 8"/>
          <p:cNvSpPr/>
          <p:nvPr/>
        </p:nvSpPr>
        <p:spPr>
          <a:xfrm>
            <a:off x="1096087" y="2527245"/>
            <a:ext cx="227405" cy="2154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96088" y="3152965"/>
            <a:ext cx="227405" cy="2154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50250" y="2997735"/>
            <a:ext cx="758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Identificación adecuada de los potenciales beneficiarios a programas de becas y créditos educativos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461874" y="3767176"/>
            <a:ext cx="7551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Autorregular el mercado de universidades mediante la visualización de las diferencias de calidad de las instituciones</a:t>
            </a:r>
          </a:p>
        </p:txBody>
      </p:sp>
      <p:sp>
        <p:nvSpPr>
          <p:cNvPr id="13" name="Elipse 12"/>
          <p:cNvSpPr/>
          <p:nvPr/>
        </p:nvSpPr>
        <p:spPr>
          <a:xfrm>
            <a:off x="1107711" y="3921249"/>
            <a:ext cx="227405" cy="2154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33770" y="2420888"/>
            <a:ext cx="7551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Desarrollar políticas que mejoren el acceso y desempeño en la educación superior</a:t>
            </a:r>
          </a:p>
        </p:txBody>
      </p:sp>
      <p:sp>
        <p:nvSpPr>
          <p:cNvPr id="15" name="Elipse 14"/>
          <p:cNvSpPr/>
          <p:nvPr/>
        </p:nvSpPr>
        <p:spPr>
          <a:xfrm>
            <a:off x="1107711" y="4670203"/>
            <a:ext cx="227405" cy="2154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144688" y="1186277"/>
            <a:ext cx="478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Optimizar la </a:t>
            </a:r>
            <a:r>
              <a:rPr lang="es-PE" b="1" dirty="0">
                <a:solidFill>
                  <a:schemeClr val="bg1"/>
                </a:solidFill>
              </a:rPr>
              <a:t>selección de estudiantes para la educación </a:t>
            </a:r>
            <a:r>
              <a:rPr lang="es-PE" b="1" dirty="0" smtClean="0">
                <a:solidFill>
                  <a:schemeClr val="bg1"/>
                </a:solidFill>
              </a:rPr>
              <a:t>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" name="Marcador de texto 3"/>
          <p:cNvSpPr txBox="1">
            <a:spLocks/>
          </p:cNvSpPr>
          <p:nvPr/>
        </p:nvSpPr>
        <p:spPr>
          <a:xfrm>
            <a:off x="963084" y="2906715"/>
            <a:ext cx="8670436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1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3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4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5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6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47" indent="0" algn="l" defTabSz="45718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lang="es-PE" sz="3600" b="1" dirty="0">
                <a:solidFill>
                  <a:sysClr val="windowText" lastClr="000000">
                    <a:tint val="75000"/>
                  </a:sysClr>
                </a:solidFill>
              </a:rPr>
              <a:t>Elementos para contribuir a la legitimidad social de un sistema de admisión a la educación superior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1209</Words>
  <Application>Microsoft Office PowerPoint</Application>
  <PresentationFormat>A4 (210 x 297 mm)</PresentationFormat>
  <Paragraphs>204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Del Carmen Lazo Crovetto</dc:creator>
  <cp:lastModifiedBy>Richard Alberto Montalvan Simon</cp:lastModifiedBy>
  <cp:revision>14</cp:revision>
  <dcterms:created xsi:type="dcterms:W3CDTF">2017-07-13T13:58:51Z</dcterms:created>
  <dcterms:modified xsi:type="dcterms:W3CDTF">2017-07-21T12:52:25Z</dcterms:modified>
</cp:coreProperties>
</file>